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  <p:sldMasterId id="2147483738" r:id="rId2"/>
    <p:sldMasterId id="2147483710" r:id="rId3"/>
  </p:sldMasterIdLst>
  <p:notesMasterIdLst>
    <p:notesMasterId r:id="rId27"/>
  </p:notesMasterIdLst>
  <p:sldIdLst>
    <p:sldId id="256" r:id="rId4"/>
    <p:sldId id="304" r:id="rId5"/>
    <p:sldId id="313" r:id="rId6"/>
    <p:sldId id="336" r:id="rId7"/>
    <p:sldId id="302" r:id="rId8"/>
    <p:sldId id="332" r:id="rId9"/>
    <p:sldId id="333" r:id="rId10"/>
    <p:sldId id="334" r:id="rId11"/>
    <p:sldId id="320" r:id="rId12"/>
    <p:sldId id="321" r:id="rId13"/>
    <p:sldId id="322" r:id="rId14"/>
    <p:sldId id="323" r:id="rId15"/>
    <p:sldId id="314" r:id="rId16"/>
    <p:sldId id="324" r:id="rId17"/>
    <p:sldId id="325" r:id="rId18"/>
    <p:sldId id="327" r:id="rId19"/>
    <p:sldId id="306" r:id="rId20"/>
    <p:sldId id="328" r:id="rId21"/>
    <p:sldId id="326" r:id="rId22"/>
    <p:sldId id="329" r:id="rId23"/>
    <p:sldId id="330" r:id="rId24"/>
    <p:sldId id="331" r:id="rId25"/>
    <p:sldId id="335" r:id="rId26"/>
  </p:sldIdLst>
  <p:sldSz cx="12192000" cy="6858000"/>
  <p:notesSz cx="6858000" cy="9144000"/>
  <p:defaultTextStyle>
    <a:defPPr>
      <a:defRPr lang="lt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3357"/>
    <a:srgbClr val="7A003B"/>
    <a:srgbClr val="780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84" autoAdjust="0"/>
    <p:restoredTop sz="88645" autoAdjust="0"/>
  </p:normalViewPr>
  <p:slideViewPr>
    <p:cSldViewPr snapToGrid="0">
      <p:cViewPr varScale="1">
        <p:scale>
          <a:sx n="74" d="100"/>
          <a:sy n="74" d="100"/>
        </p:scale>
        <p:origin x="470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9F80EA-476F-0A46-8105-F94A71D1CA18}" type="datetimeFigureOut">
              <a:rPr lang="en-LT" smtClean="0"/>
              <a:t>03/19/2025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18AEB-A583-CF40-9AC8-E9821305E10C}" type="slidenum">
              <a:rPr lang="en-LT" smtClean="0"/>
              <a:t>‹#›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428454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18B55F-F5EF-884C-A441-20ADE5268EAA}" type="slidenum">
              <a:rPr lang="en-LT" smtClean="0"/>
              <a:t>2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00323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35300" y="4043088"/>
            <a:ext cx="8560955" cy="2305050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9016" y="459481"/>
            <a:ext cx="3647137" cy="1365515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2521776" y="3493564"/>
            <a:ext cx="1754297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93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17136" y="0"/>
            <a:ext cx="7674864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76" y="1314510"/>
            <a:ext cx="3576408" cy="140562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35864" y="3267940"/>
            <a:ext cx="3576408" cy="3144444"/>
          </a:xfrm>
        </p:spPr>
        <p:txBody>
          <a:bodyPr>
            <a:normAutofit/>
          </a:bodyPr>
          <a:lstStyle>
            <a:lvl1pPr>
              <a:defRPr sz="2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2359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56227" y="755793"/>
            <a:ext cx="5332846" cy="376150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490277" y="2636548"/>
            <a:ext cx="4918075" cy="3574618"/>
          </a:xfrm>
        </p:spPr>
        <p:txBody>
          <a:bodyPr>
            <a:normAutofit/>
          </a:bodyPr>
          <a:lstStyle>
            <a:lvl1pPr>
              <a:defRPr sz="2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41136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tat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750" y="2093595"/>
            <a:ext cx="8318500" cy="270700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3035300" cy="934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104275" y="1724494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9409039" y="5038690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798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eiksllis ir 3 stulpeli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38201" y="3075709"/>
            <a:ext cx="3193472" cy="3075854"/>
          </a:xfrm>
        </p:spPr>
        <p:txBody>
          <a:bodyPr/>
          <a:lstStyle>
            <a:lvl1pPr>
              <a:defRPr sz="2600"/>
            </a:lvl1pPr>
          </a:lstStyle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499264" y="3075709"/>
            <a:ext cx="3193472" cy="3075854"/>
          </a:xfrm>
        </p:spPr>
        <p:txBody>
          <a:bodyPr/>
          <a:lstStyle>
            <a:lvl1pPr>
              <a:defRPr sz="2600"/>
            </a:lvl1pPr>
          </a:lstStyle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8160327" y="3075709"/>
            <a:ext cx="3193472" cy="3075854"/>
          </a:xfrm>
        </p:spPr>
        <p:txBody>
          <a:bodyPr/>
          <a:lstStyle>
            <a:lvl1pPr>
              <a:defRPr sz="2600"/>
            </a:lvl1pPr>
          </a:lstStyle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61924" y="277309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14" name="Rectangle 13"/>
          <p:cNvSpPr/>
          <p:nvPr userDrawn="1"/>
        </p:nvSpPr>
        <p:spPr>
          <a:xfrm>
            <a:off x="4302204" y="277309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15" name="Rectangle 14"/>
          <p:cNvSpPr/>
          <p:nvPr userDrawn="1"/>
        </p:nvSpPr>
        <p:spPr>
          <a:xfrm>
            <a:off x="7963267" y="277309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276475"/>
          </a:xfrm>
        </p:spPr>
        <p:txBody>
          <a:bodyPr>
            <a:normAutofit/>
          </a:bodyPr>
          <a:lstStyle>
            <a:lvl1pPr>
              <a:defRPr sz="26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814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ys stulpeli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1" y="1773528"/>
            <a:ext cx="3193472" cy="4323629"/>
          </a:xfrm>
        </p:spPr>
        <p:txBody>
          <a:bodyPr/>
          <a:lstStyle>
            <a:lvl1pPr>
              <a:defRPr sz="2600"/>
            </a:lvl1pPr>
          </a:lstStyle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499264" y="1773528"/>
            <a:ext cx="3193472" cy="4323629"/>
          </a:xfrm>
        </p:spPr>
        <p:txBody>
          <a:bodyPr/>
          <a:lstStyle>
            <a:lvl1pPr>
              <a:defRPr sz="2600"/>
            </a:lvl1pPr>
          </a:lstStyle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8160327" y="1773528"/>
            <a:ext cx="3193472" cy="4323629"/>
          </a:xfrm>
        </p:spPr>
        <p:txBody>
          <a:bodyPr/>
          <a:lstStyle>
            <a:lvl1pPr>
              <a:defRPr sz="2600"/>
            </a:lvl1pPr>
          </a:lstStyle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46302" y="147091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10" name="Rectangle 9"/>
          <p:cNvSpPr/>
          <p:nvPr userDrawn="1"/>
        </p:nvSpPr>
        <p:spPr>
          <a:xfrm>
            <a:off x="4286582" y="147091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11" name="Rectangle 10"/>
          <p:cNvSpPr/>
          <p:nvPr userDrawn="1"/>
        </p:nvSpPr>
        <p:spPr>
          <a:xfrm>
            <a:off x="7947645" y="147091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4114412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unkt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004460" y="1907453"/>
            <a:ext cx="4396739" cy="1740450"/>
          </a:xfrm>
        </p:spPr>
        <p:txBody>
          <a:bodyPr/>
          <a:lstStyle>
            <a:lvl1pPr>
              <a:defRPr sz="2600"/>
            </a:lvl1pPr>
          </a:lstStyle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91778" y="1604843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1004460" y="4284893"/>
            <a:ext cx="4396739" cy="1740450"/>
          </a:xfrm>
        </p:spPr>
        <p:txBody>
          <a:bodyPr/>
          <a:lstStyle>
            <a:lvl1pPr>
              <a:defRPr sz="2600"/>
            </a:lvl1pPr>
          </a:lstStyle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791778" y="3982283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889750" y="1907453"/>
            <a:ext cx="4396739" cy="1740450"/>
          </a:xfrm>
        </p:spPr>
        <p:txBody>
          <a:bodyPr/>
          <a:lstStyle>
            <a:lvl1pPr>
              <a:defRPr sz="2600"/>
            </a:lvl1pPr>
          </a:lstStyle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6677068" y="1604843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889750" y="4284893"/>
            <a:ext cx="4396739" cy="1740450"/>
          </a:xfrm>
        </p:spPr>
        <p:txBody>
          <a:bodyPr/>
          <a:lstStyle>
            <a:lvl1pPr>
              <a:defRPr sz="2600"/>
            </a:lvl1pPr>
          </a:lstStyle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6677068" y="3982283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</p:spTree>
    <p:extLst>
      <p:ext uri="{BB962C8B-B14F-4D97-AF65-F5344CB8AC3E}">
        <p14:creationId xmlns:p14="http://schemas.microsoft.com/office/powerpoint/2010/main" val="13603205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838200" y="2156460"/>
            <a:ext cx="5010150" cy="395605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72511" y="2156460"/>
            <a:ext cx="5010150" cy="39560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7266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838200" y="2156460"/>
            <a:ext cx="9561513" cy="40195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6800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uktū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Click to edit Master title style</a:t>
            </a:r>
            <a:endParaRPr lang="en-US"/>
          </a:p>
        </p:txBody>
      </p:sp>
      <p:sp>
        <p:nvSpPr>
          <p:cNvPr id="4" name="SmartArt Placeholder 3"/>
          <p:cNvSpPr>
            <a:spLocks noGrp="1"/>
          </p:cNvSpPr>
          <p:nvPr>
            <p:ph type="dgm" sz="quarter" idx="10"/>
          </p:nvPr>
        </p:nvSpPr>
        <p:spPr>
          <a:xfrm>
            <a:off x="838200" y="2041525"/>
            <a:ext cx="8929255" cy="42211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218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ntel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Click to edit Master title style</a:t>
            </a:r>
            <a:endParaRPr lang="en-US"/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0"/>
          </p:nvPr>
        </p:nvSpPr>
        <p:spPr>
          <a:xfrm>
            <a:off x="838200" y="2041525"/>
            <a:ext cx="8929688" cy="41100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7744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ulinė skaidrė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458527" y="3102776"/>
            <a:ext cx="5396345" cy="3481198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5946098" y="2667741"/>
            <a:ext cx="1754297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09016" y="459481"/>
            <a:ext cx="3647137" cy="136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348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329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veikslėlių koliaž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0063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096000" y="2276475"/>
            <a:ext cx="6096000" cy="4573588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22764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1472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išraus turinio koliaž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0063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096000" y="2276475"/>
            <a:ext cx="6096000" cy="457358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423660" y="320041"/>
            <a:ext cx="5394960" cy="1691640"/>
          </a:xfrm>
        </p:spPr>
        <p:txBody>
          <a:bodyPr>
            <a:normAutofit/>
          </a:bodyPr>
          <a:lstStyle>
            <a:lvl1pPr>
              <a:defRPr sz="2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72287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6455" y="599440"/>
            <a:ext cx="3103721" cy="1162056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389255" y="4279271"/>
            <a:ext cx="5394325" cy="2033905"/>
          </a:xfrm>
        </p:spPr>
        <p:txBody>
          <a:bodyPr>
            <a:normAutofit/>
          </a:bodyPr>
          <a:lstStyle>
            <a:lvl1pPr>
              <a:defRPr sz="2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6389255" y="3221287"/>
            <a:ext cx="5396345" cy="83312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PAVADINIMAS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5849598" y="2855328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608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86842"/>
            <a:ext cx="9053945" cy="1126868"/>
          </a:xfrm>
        </p:spPr>
        <p:txBody>
          <a:bodyPr/>
          <a:lstStyle/>
          <a:p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title</a:t>
            </a:r>
            <a:r>
              <a:rPr lang="lt-LT" dirty="0"/>
              <a:t> </a:t>
            </a:r>
            <a:r>
              <a:rPr lang="lt-LT" dirty="0" err="1"/>
              <a:t>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838200" y="2512405"/>
            <a:ext cx="9053945" cy="3597450"/>
          </a:xfrm>
        </p:spPr>
        <p:txBody>
          <a:bodyPr>
            <a:normAutofit/>
          </a:bodyPr>
          <a:lstStyle>
            <a:lvl1pPr>
              <a:defRPr sz="2600"/>
            </a:lvl1pPr>
          </a:lstStyle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37135395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0205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35300" y="4043088"/>
            <a:ext cx="8560955" cy="2305050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521776" y="3493564"/>
            <a:ext cx="1754297" cy="141095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C913B9-E50C-0994-0193-95DCD278718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77" y="473971"/>
            <a:ext cx="1267683" cy="142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1397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ulinė skaidrė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458527" y="3102776"/>
            <a:ext cx="5396345" cy="3481198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5946098" y="2667741"/>
            <a:ext cx="1754297" cy="1410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D2F274-AEA5-D707-5A15-F2877142377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77" y="473971"/>
            <a:ext cx="1267683" cy="142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521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ulinė skaidrė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458528" y="3338945"/>
            <a:ext cx="5396345" cy="3186462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096000" y="2869785"/>
            <a:ext cx="1410475" cy="1341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EC9D2-B848-6933-0E20-B54FD4F3ED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737" y="586112"/>
            <a:ext cx="1003095" cy="112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455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4058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54725" y="1889760"/>
            <a:ext cx="5483860" cy="83312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055360" y="3024493"/>
            <a:ext cx="5483225" cy="3345510"/>
          </a:xfr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762120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ulinė skaidrė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458528" y="3338945"/>
            <a:ext cx="5396345" cy="3186462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096000" y="2869785"/>
            <a:ext cx="1410475" cy="1341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96736" y="586110"/>
            <a:ext cx="2970720" cy="1112258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0465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86842"/>
            <a:ext cx="9053945" cy="1126868"/>
          </a:xfrm>
        </p:spPr>
        <p:txBody>
          <a:bodyPr/>
          <a:lstStyle/>
          <a:p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title</a:t>
            </a:r>
            <a:r>
              <a:rPr lang="lt-LT" dirty="0"/>
              <a:t> </a:t>
            </a:r>
            <a:r>
              <a:rPr lang="lt-LT" dirty="0" err="1"/>
              <a:t>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838200" y="2512405"/>
            <a:ext cx="9053945" cy="3597450"/>
          </a:xfrm>
        </p:spPr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56731950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eikslėli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6591" y="1392063"/>
            <a:ext cx="6796209" cy="1216922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176568" y="2909455"/>
            <a:ext cx="6796088" cy="3178897"/>
          </a:xfrm>
        </p:spPr>
        <p:txBody>
          <a:bodyPr>
            <a:normAutofit/>
          </a:bodyPr>
          <a:lstStyle>
            <a:lvl1pPr>
              <a:defRPr sz="2600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7938"/>
            <a:ext cx="3035300" cy="6842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018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kyriaus pavadini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105870" y="1003148"/>
            <a:ext cx="5031696" cy="3657600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576213" y="573364"/>
            <a:ext cx="1692421" cy="1410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63004" y="5874868"/>
            <a:ext cx="14478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144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kyriaus pavadinim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9943144" y="4727407"/>
            <a:ext cx="1943100" cy="1765468"/>
          </a:xfrm>
          <a:noFill/>
          <a:ln>
            <a:noFill/>
          </a:ln>
        </p:spPr>
        <p:txBody>
          <a:bodyPr anchor="b">
            <a:normAutofit/>
          </a:bodyPr>
          <a:lstStyle>
            <a:lvl1pPr algn="r">
              <a:defRPr sz="9600" b="1">
                <a:solidFill>
                  <a:sysClr val="windowText" lastClr="000000"/>
                </a:solidFill>
                <a:latin typeface="GT Walsheim Regular Oblique" charset="0"/>
                <a:ea typeface="GT Walsheim Regular Oblique" charset="0"/>
                <a:cs typeface="GT Walsheim Regular Oblique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105870" y="1003148"/>
            <a:ext cx="5031696" cy="3657600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576213" y="573364"/>
            <a:ext cx="1692421" cy="1410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465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kyriaus pavadinima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105870" y="1003148"/>
            <a:ext cx="5031696" cy="3657600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576213" y="573364"/>
            <a:ext cx="1692421" cy="1410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54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17136" y="0"/>
            <a:ext cx="7674864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76" y="1314510"/>
            <a:ext cx="3576408" cy="140562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35864" y="3267940"/>
            <a:ext cx="3576408" cy="3144444"/>
          </a:xfrm>
        </p:spPr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82713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56227" y="755793"/>
            <a:ext cx="5332846" cy="376150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490277" y="2636548"/>
            <a:ext cx="4918075" cy="3574618"/>
          </a:xfrm>
        </p:spPr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28250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tat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750" y="2093595"/>
            <a:ext cx="8318500" cy="270700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3035300" cy="934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104275" y="1724494"/>
            <a:ext cx="1692421" cy="1410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9409039" y="5038690"/>
            <a:ext cx="1692421" cy="1410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4369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eiksllis ir 3 stulpeli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38201" y="3075709"/>
            <a:ext cx="3193472" cy="3075854"/>
          </a:xfrm>
        </p:spPr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499264" y="3075709"/>
            <a:ext cx="3193472" cy="3075854"/>
          </a:xfrm>
        </p:spPr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8160327" y="3075709"/>
            <a:ext cx="3193472" cy="3075854"/>
          </a:xfrm>
        </p:spPr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61924" y="2773099"/>
            <a:ext cx="425364" cy="115574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4302204" y="2773099"/>
            <a:ext cx="425364" cy="115574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7963267" y="2773099"/>
            <a:ext cx="425364" cy="115574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276475"/>
          </a:xfrm>
        </p:spPr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0490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ys stulpeli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1" y="1773528"/>
            <a:ext cx="3193472" cy="4323629"/>
          </a:xfrm>
        </p:spPr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499264" y="1773528"/>
            <a:ext cx="3193472" cy="4323629"/>
          </a:xfrm>
        </p:spPr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8160327" y="1773528"/>
            <a:ext cx="3193472" cy="4323629"/>
          </a:xfrm>
        </p:spPr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46302" y="1470919"/>
            <a:ext cx="425364" cy="115574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4286582" y="1470919"/>
            <a:ext cx="425364" cy="115574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7947645" y="1470919"/>
            <a:ext cx="425364" cy="115574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3271520" cy="853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909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4058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54725" y="1889760"/>
            <a:ext cx="5483860" cy="83312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055360" y="3024493"/>
            <a:ext cx="5483225" cy="3345510"/>
          </a:xfr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 sz="2600"/>
            </a:lvl1pPr>
          </a:lstStyle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16722123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unkt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004460" y="1907453"/>
            <a:ext cx="4396739" cy="1740450"/>
          </a:xfrm>
        </p:spPr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91778" y="1604843"/>
            <a:ext cx="425364" cy="115574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1004460" y="4284893"/>
            <a:ext cx="4396739" cy="1740450"/>
          </a:xfrm>
        </p:spPr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791778" y="3982283"/>
            <a:ext cx="425364" cy="115574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889750" y="1907453"/>
            <a:ext cx="4396739" cy="1740450"/>
          </a:xfrm>
        </p:spPr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6677068" y="1604843"/>
            <a:ext cx="425364" cy="115574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889750" y="4284893"/>
            <a:ext cx="4396739" cy="1740450"/>
          </a:xfrm>
        </p:spPr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6677068" y="3982283"/>
            <a:ext cx="425364" cy="115574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67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838200" y="2156460"/>
            <a:ext cx="5010150" cy="395605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72511" y="2156460"/>
            <a:ext cx="5010150" cy="39560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8242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838200" y="2156460"/>
            <a:ext cx="9561513" cy="40195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6507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uktū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Click to edit Master title style</a:t>
            </a:r>
            <a:endParaRPr lang="en-US"/>
          </a:p>
        </p:txBody>
      </p:sp>
      <p:sp>
        <p:nvSpPr>
          <p:cNvPr id="4" name="SmartArt Placeholder 3"/>
          <p:cNvSpPr>
            <a:spLocks noGrp="1"/>
          </p:cNvSpPr>
          <p:nvPr>
            <p:ph type="dgm" sz="quarter" idx="10"/>
          </p:nvPr>
        </p:nvSpPr>
        <p:spPr>
          <a:xfrm>
            <a:off x="838200" y="2041525"/>
            <a:ext cx="8929255" cy="42211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5587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ntel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Click to edit Master title style</a:t>
            </a:r>
            <a:endParaRPr lang="en-US"/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0"/>
          </p:nvPr>
        </p:nvSpPr>
        <p:spPr>
          <a:xfrm>
            <a:off x="838200" y="2041525"/>
            <a:ext cx="8929688" cy="41100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67701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8725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veikslėlių koliaž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0063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096000" y="2276475"/>
            <a:ext cx="6096000" cy="4573588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22764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112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išraus turinio koliaž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0063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096000" y="2276475"/>
            <a:ext cx="6096000" cy="457358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423660" y="320041"/>
            <a:ext cx="5394960" cy="16916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068660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389255" y="4279271"/>
            <a:ext cx="5394325" cy="20339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6389255" y="3221287"/>
            <a:ext cx="5396345" cy="83312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PAVADINIMAS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5849598" y="2855328"/>
            <a:ext cx="1692421" cy="141095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74692F-4184-A546-7BC4-BB585B964F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55" y="599441"/>
            <a:ext cx="1032939" cy="116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41207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ulinė skaidr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3671" y="449990"/>
            <a:ext cx="3672482" cy="13750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35300" y="4043088"/>
            <a:ext cx="8560955" cy="2305050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521776" y="3493564"/>
            <a:ext cx="1754297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946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86842"/>
            <a:ext cx="9053945" cy="1126868"/>
          </a:xfrm>
        </p:spPr>
        <p:txBody>
          <a:bodyPr/>
          <a:lstStyle/>
          <a:p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title</a:t>
            </a:r>
            <a:r>
              <a:rPr lang="lt-LT" dirty="0"/>
              <a:t> </a:t>
            </a:r>
            <a:r>
              <a:rPr lang="lt-LT" dirty="0" err="1"/>
              <a:t>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838200" y="2512405"/>
            <a:ext cx="9053945" cy="3597450"/>
          </a:xfrm>
        </p:spPr>
        <p:txBody>
          <a:bodyPr>
            <a:normAutofit/>
          </a:bodyPr>
          <a:lstStyle>
            <a:lvl1pPr>
              <a:defRPr sz="2600"/>
            </a:lvl1pPr>
          </a:lstStyle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119119786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ulinė skaidrė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3671" y="449990"/>
            <a:ext cx="3672482" cy="137500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458527" y="3102776"/>
            <a:ext cx="5396345" cy="3481198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5946098" y="2667741"/>
            <a:ext cx="1754297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94701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ulinė skaidrė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96736" y="586111"/>
            <a:ext cx="2967867" cy="1111192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6458528" y="3338945"/>
            <a:ext cx="5396345" cy="3186462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6096000" y="2869785"/>
            <a:ext cx="1410475" cy="1341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35877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y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64058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54725" y="1889760"/>
            <a:ext cx="5483860" cy="83312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6055360" y="3024493"/>
            <a:ext cx="5483225" cy="3345510"/>
          </a:xfr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lvl1pPr>
          </a:lstStyle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1"/>
              </a:buClr>
              <a:buSzPct val="108000"/>
              <a:buFont typeface="+mj-lt"/>
              <a:buAutoNum type="arabicPeriod"/>
              <a:tabLst/>
              <a:defRPr/>
            </a:pPr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  <a:p>
            <a:pPr lvl="0"/>
            <a:endParaRPr lang="lt-LT" dirty="0"/>
          </a:p>
          <a:p>
            <a:pPr lvl="0"/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208818472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86842"/>
            <a:ext cx="9053945" cy="1126868"/>
          </a:xfrm>
        </p:spPr>
        <p:txBody>
          <a:bodyPr/>
          <a:lstStyle/>
          <a:p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title</a:t>
            </a:r>
            <a:r>
              <a:rPr lang="lt-LT" dirty="0"/>
              <a:t> </a:t>
            </a:r>
            <a:r>
              <a:rPr lang="lt-LT" dirty="0" err="1"/>
              <a:t>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838200" y="2512405"/>
            <a:ext cx="9053945" cy="3597450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93349977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eikslėli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6591" y="1392063"/>
            <a:ext cx="6796209" cy="1216922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176568" y="2909455"/>
            <a:ext cx="6796088" cy="3178897"/>
          </a:xfrm>
        </p:spPr>
        <p:txBody>
          <a:bodyPr>
            <a:normAutofit/>
          </a:bodyPr>
          <a:lstStyle>
            <a:lvl1pPr>
              <a:defRPr sz="2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7938"/>
            <a:ext cx="3035300" cy="6842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0895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kyriaus pavadini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105870" y="1003148"/>
            <a:ext cx="5031696" cy="3657600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576213" y="573364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63004" y="5893918"/>
            <a:ext cx="14478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71824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kyriaus pavadinim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9943144" y="4727407"/>
            <a:ext cx="1943100" cy="1765468"/>
          </a:xfrm>
          <a:noFill/>
          <a:ln>
            <a:noFill/>
          </a:ln>
        </p:spPr>
        <p:txBody>
          <a:bodyPr anchor="b">
            <a:normAutofit/>
          </a:bodyPr>
          <a:lstStyle>
            <a:lvl1pPr algn="r">
              <a:defRPr sz="9600" b="1">
                <a:solidFill>
                  <a:schemeClr val="tx1"/>
                </a:solidFill>
                <a:latin typeface="GT Walsheim Regular Oblique" charset="0"/>
                <a:ea typeface="GT Walsheim Regular Oblique" charset="0"/>
                <a:cs typeface="GT Walsheim Regular Oblique" charset="0"/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105870" y="1003148"/>
            <a:ext cx="5031696" cy="3657600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576213" y="573364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40897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kyriaus pavadinima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1105870" y="1003148"/>
            <a:ext cx="5031696" cy="3657600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576213" y="573364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6086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kstas ir paveikslėli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17136" y="0"/>
            <a:ext cx="7674864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576" y="1314510"/>
            <a:ext cx="3576408" cy="140562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35864" y="3267940"/>
            <a:ext cx="3576408" cy="31444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505080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56227" y="755793"/>
            <a:ext cx="5332846" cy="376150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490277" y="2636548"/>
            <a:ext cx="4918075" cy="357461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96305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eikslėlis ir teks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76591" y="1392063"/>
            <a:ext cx="6796209" cy="1216922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176568" y="2909455"/>
            <a:ext cx="6796088" cy="3178897"/>
          </a:xfrm>
        </p:spPr>
        <p:txBody>
          <a:bodyPr>
            <a:normAutofit/>
          </a:bodyPr>
          <a:lstStyle>
            <a:lvl1pPr>
              <a:defRPr sz="2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7938"/>
            <a:ext cx="3035300" cy="6842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51547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itat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36750" y="2093595"/>
            <a:ext cx="8318500" cy="270700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3035300" cy="934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1104275" y="1724494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9409039" y="5038690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597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veiksllis ir 3 stulpeli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838201" y="3075709"/>
            <a:ext cx="3193472" cy="3075854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499264" y="3075709"/>
            <a:ext cx="3193472" cy="3075854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8160327" y="3075709"/>
            <a:ext cx="3193472" cy="3075854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61924" y="277309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4302204" y="277309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7963267" y="277309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2764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81421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ys stulpeli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38201" y="1773528"/>
            <a:ext cx="3193472" cy="4323629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499264" y="1773528"/>
            <a:ext cx="3193472" cy="4323629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8160327" y="1773528"/>
            <a:ext cx="3193472" cy="4323629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46302" y="147091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286582" y="147091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947645" y="1470919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3271520" cy="853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071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unkt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1004460" y="1907453"/>
            <a:ext cx="4396739" cy="1740450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9" name="Rectangle 8"/>
          <p:cNvSpPr/>
          <p:nvPr userDrawn="1"/>
        </p:nvSpPr>
        <p:spPr>
          <a:xfrm>
            <a:off x="791778" y="1604843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1004460" y="4284893"/>
            <a:ext cx="4396739" cy="1740450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791778" y="3982283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889750" y="1907453"/>
            <a:ext cx="4396739" cy="1740450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6677068" y="1604843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889750" y="4284893"/>
            <a:ext cx="4396739" cy="1740450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6677068" y="3982283"/>
            <a:ext cx="425364" cy="11557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57910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a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838200" y="2156460"/>
            <a:ext cx="5010150" cy="395605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hart Placeholder 3"/>
          <p:cNvSpPr>
            <a:spLocks noGrp="1"/>
          </p:cNvSpPr>
          <p:nvPr>
            <p:ph type="chart" sz="quarter" idx="11"/>
          </p:nvPr>
        </p:nvSpPr>
        <p:spPr>
          <a:xfrm>
            <a:off x="6172511" y="2156460"/>
            <a:ext cx="5010150" cy="39560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060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838200" y="2156460"/>
            <a:ext cx="9561513" cy="40195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2600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uktū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Click to edit Master title style</a:t>
            </a:r>
            <a:endParaRPr lang="en-US"/>
          </a:p>
        </p:txBody>
      </p:sp>
      <p:sp>
        <p:nvSpPr>
          <p:cNvPr id="4" name="SmartArt Placeholder 3"/>
          <p:cNvSpPr>
            <a:spLocks noGrp="1"/>
          </p:cNvSpPr>
          <p:nvPr>
            <p:ph type="dgm" sz="quarter" idx="10"/>
          </p:nvPr>
        </p:nvSpPr>
        <p:spPr>
          <a:xfrm>
            <a:off x="838200" y="2041525"/>
            <a:ext cx="8929255" cy="42211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55134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ntel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/>
              <a:t>Click to edit Master title style</a:t>
            </a:r>
            <a:endParaRPr lang="en-US"/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0"/>
          </p:nvPr>
        </p:nvSpPr>
        <p:spPr>
          <a:xfrm>
            <a:off x="838200" y="2041525"/>
            <a:ext cx="8929688" cy="411003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65361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veikslėl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521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veikslėlių koliaž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0063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096000" y="2276475"/>
            <a:ext cx="6096000" cy="4573588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227647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858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kyriaus pavadinim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1105870" y="1003148"/>
            <a:ext cx="5031696" cy="3657600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576213" y="573364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63004" y="5874868"/>
            <a:ext cx="14478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73115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išraus turinio koliaž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0063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096000" y="2276475"/>
            <a:ext cx="6096000" cy="457358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6423660" y="320041"/>
            <a:ext cx="5394960" cy="16916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385794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83671" y="594653"/>
            <a:ext cx="3116505" cy="1166843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6389255" y="4279271"/>
            <a:ext cx="5394325" cy="203390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6389255" y="3221287"/>
            <a:ext cx="5396345" cy="83312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PAVADINIMAS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5849598" y="2855328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40274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86842"/>
            <a:ext cx="9053945" cy="1126868"/>
          </a:xfrm>
        </p:spPr>
        <p:txBody>
          <a:bodyPr/>
          <a:lstStyle/>
          <a:p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title</a:t>
            </a:r>
            <a:r>
              <a:rPr lang="lt-LT" dirty="0"/>
              <a:t> </a:t>
            </a:r>
            <a:r>
              <a:rPr lang="lt-LT" dirty="0" err="1"/>
              <a:t>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838200" y="2512405"/>
            <a:ext cx="9053945" cy="3597450"/>
          </a:xfrm>
        </p:spPr>
        <p:txBody>
          <a:bodyPr/>
          <a:lstStyle/>
          <a:p>
            <a:pPr lvl="0"/>
            <a:r>
              <a:rPr lang="lt-LT" dirty="0" err="1"/>
              <a:t>Click</a:t>
            </a:r>
            <a:r>
              <a:rPr lang="lt-LT" dirty="0"/>
              <a:t> to </a:t>
            </a:r>
            <a:r>
              <a:rPr lang="lt-LT" dirty="0" err="1"/>
              <a:t>edit</a:t>
            </a:r>
            <a:r>
              <a:rPr lang="lt-LT" dirty="0"/>
              <a:t> </a:t>
            </a:r>
            <a:r>
              <a:rPr lang="lt-LT" dirty="0" err="1"/>
              <a:t>Master</a:t>
            </a:r>
            <a:r>
              <a:rPr lang="lt-LT" dirty="0"/>
              <a:t> </a:t>
            </a:r>
            <a:r>
              <a:rPr lang="lt-LT" dirty="0" err="1"/>
              <a:t>text</a:t>
            </a:r>
            <a:r>
              <a:rPr lang="lt-LT" dirty="0"/>
              <a:t> </a:t>
            </a:r>
            <a:r>
              <a:rPr lang="lt-LT" dirty="0" err="1"/>
              <a:t>styles</a:t>
            </a:r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3207498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kyriaus pavadinima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9943144" y="4727407"/>
            <a:ext cx="1943100" cy="1765468"/>
          </a:xfrm>
          <a:noFill/>
          <a:ln>
            <a:noFill/>
          </a:ln>
        </p:spPr>
        <p:txBody>
          <a:bodyPr anchor="b">
            <a:normAutofit/>
          </a:bodyPr>
          <a:lstStyle>
            <a:lvl1pPr algn="r">
              <a:defRPr sz="9600" b="1">
                <a:solidFill>
                  <a:schemeClr val="tx1"/>
                </a:solidFill>
                <a:latin typeface="GT Walsheim Regular Oblique" charset="0"/>
                <a:ea typeface="GT Walsheim Regular Oblique" charset="0"/>
                <a:cs typeface="GT Walsheim Regular Oblique" charset="0"/>
              </a:defRPr>
            </a:lvl1pPr>
          </a:lstStyle>
          <a:p>
            <a:pPr lvl="0"/>
            <a:r>
              <a:rPr lang="en-US"/>
              <a:t>1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105870" y="1003148"/>
            <a:ext cx="5031696" cy="3657600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576213" y="573364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552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kyriaus pavadinima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105870" y="1003148"/>
            <a:ext cx="5031696" cy="3657600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576213" y="573364"/>
            <a:ext cx="1692421" cy="1410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82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8.xml"/><Relationship Id="rId21" Type="http://schemas.openxmlformats.org/officeDocument/2006/relationships/slideLayout" Target="../slideLayouts/slideLayout46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20" Type="http://schemas.openxmlformats.org/officeDocument/2006/relationships/slideLayout" Target="../slideLayouts/slideLayout45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23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44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Relationship Id="rId22" Type="http://schemas.openxmlformats.org/officeDocument/2006/relationships/slideLayout" Target="../slideLayouts/slideLayout4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26" Type="http://schemas.openxmlformats.org/officeDocument/2006/relationships/image" Target="../media/image7.emf"/><Relationship Id="rId3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69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72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715787"/>
            <a:ext cx="8929255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276475"/>
            <a:ext cx="8929255" cy="3148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6770747" y="6356350"/>
            <a:ext cx="3714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lt-LT"/>
            </a:defPPr>
            <a:lvl1pPr marL="0" algn="ctr" defTabSz="914400" rtl="0" eaLnBrk="1" latinLnBrk="0" hangingPunct="1">
              <a:defRPr sz="1200" kern="1200">
                <a:solidFill>
                  <a:schemeClr val="bg1">
                    <a:lumMod val="50000"/>
                  </a:schemeClr>
                </a:solidFill>
                <a:latin typeface="GT Walsheim Regular Oblique" charset="0"/>
                <a:ea typeface="GT Walsheim Regular Oblique" charset="0"/>
                <a:cs typeface="GT Walsheim Regular Oblique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10163004" y="521818"/>
            <a:ext cx="14478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27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6" r:id="rId2"/>
    <p:sldLayoutId id="2147483678" r:id="rId3"/>
    <p:sldLayoutId id="2147483683" r:id="rId4"/>
    <p:sldLayoutId id="2147483709" r:id="rId5"/>
    <p:sldLayoutId id="2147483654" r:id="rId6"/>
    <p:sldLayoutId id="2147483655" r:id="rId7"/>
    <p:sldLayoutId id="2147483680" r:id="rId8"/>
    <p:sldLayoutId id="2147483677" r:id="rId9"/>
    <p:sldLayoutId id="2147483656" r:id="rId10"/>
    <p:sldLayoutId id="2147483658" r:id="rId11"/>
    <p:sldLayoutId id="2147483684" r:id="rId12"/>
    <p:sldLayoutId id="2147483679" r:id="rId13"/>
    <p:sldLayoutId id="2147483685" r:id="rId14"/>
    <p:sldLayoutId id="2147483686" r:id="rId15"/>
    <p:sldLayoutId id="2147483730" r:id="rId16"/>
    <p:sldLayoutId id="2147483731" r:id="rId17"/>
    <p:sldLayoutId id="2147483734" r:id="rId18"/>
    <p:sldLayoutId id="2147483735" r:id="rId19"/>
    <p:sldLayoutId id="2147483659" r:id="rId20"/>
    <p:sldLayoutId id="2147483687" r:id="rId21"/>
    <p:sldLayoutId id="2147483688" r:id="rId22"/>
    <p:sldLayoutId id="2147483682" r:id="rId23"/>
    <p:sldLayoutId id="2147483762" r:id="rId24"/>
    <p:sldLayoutId id="2147483767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000" kern="1200">
          <a:solidFill>
            <a:schemeClr val="accent3">
              <a:lumMod val="50000"/>
            </a:schemeClr>
          </a:solidFill>
          <a:latin typeface="Arial" charset="0"/>
          <a:ea typeface="Arial" charset="0"/>
          <a:cs typeface="Arial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chemeClr val="bg1">
              <a:lumMod val="50000"/>
            </a:schemeClr>
          </a:solidFill>
          <a:latin typeface="GT Walsheim Regular Oblique" charset="0"/>
          <a:ea typeface="GT Walsheim Regular Oblique" charset="0"/>
          <a:cs typeface="GT Walsheim Regular Oblique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bg1">
              <a:lumMod val="50000"/>
            </a:schemeClr>
          </a:solidFill>
          <a:latin typeface="GT Walsheim Regular Oblique" charset="0"/>
          <a:ea typeface="GT Walsheim Regular Oblique" charset="0"/>
          <a:cs typeface="GT Walsheim Regular Oblique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600" kern="1200">
          <a:solidFill>
            <a:schemeClr val="bg1">
              <a:lumMod val="50000"/>
            </a:schemeClr>
          </a:solidFill>
          <a:latin typeface="GT Walsheim Regular Oblique" charset="0"/>
          <a:ea typeface="GT Walsheim Regular Oblique" charset="0"/>
          <a:cs typeface="GT Walsheim Regular Oblique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600" kern="1200">
          <a:solidFill>
            <a:schemeClr val="bg1">
              <a:lumMod val="50000"/>
            </a:schemeClr>
          </a:solidFill>
          <a:latin typeface="GT Walsheim Regular Oblique" charset="0"/>
          <a:ea typeface="GT Walsheim Regular Oblique" charset="0"/>
          <a:cs typeface="GT Walsheim Regular Oblique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" userDrawn="1">
          <p15:clr>
            <a:srgbClr val="F26B43"/>
          </p15:clr>
        </p15:guide>
        <p15:guide id="2" userDrawn="1">
          <p15:clr>
            <a:srgbClr val="F26B43"/>
          </p15:clr>
        </p15:guide>
        <p15:guide id="3" pos="5768" userDrawn="1">
          <p15:clr>
            <a:srgbClr val="F26B43"/>
          </p15:clr>
        </p15:guide>
        <p15:guide id="4" pos="1912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pos="7680" userDrawn="1">
          <p15:clr>
            <a:srgbClr val="F26B43"/>
          </p15:clr>
        </p15:guide>
        <p15:guide id="7" orient="horz" pos="1434" userDrawn="1">
          <p15:clr>
            <a:srgbClr val="F26B43"/>
          </p15:clr>
        </p15:guide>
        <p15:guide id="8" orient="horz" pos="2886" userDrawn="1">
          <p15:clr>
            <a:srgbClr val="F26B43"/>
          </p15:clr>
        </p15:guide>
        <p15:guide id="9" orient="horz" pos="431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715787"/>
            <a:ext cx="8929255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276475"/>
            <a:ext cx="8929255" cy="3148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6770747" y="6356350"/>
            <a:ext cx="3714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lt-LT"/>
            </a:defPPr>
            <a:lvl1pPr marL="0" algn="ctr" defTabSz="914400" rtl="0" eaLnBrk="1" latinLnBrk="0" hangingPunct="1">
              <a:defRPr sz="1200" kern="1200">
                <a:solidFill>
                  <a:schemeClr val="bg1">
                    <a:lumMod val="50000"/>
                  </a:schemeClr>
                </a:solidFill>
                <a:latin typeface="GT Walsheim Regular Oblique" charset="0"/>
                <a:ea typeface="GT Walsheim Regular Oblique" charset="0"/>
                <a:cs typeface="GT Walsheim Regular Oblique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AB510B-F340-2F6C-2C48-9FC7BC72C3CA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284" y="291338"/>
            <a:ext cx="859396" cy="96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43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  <p:sldLayoutId id="2147483756" r:id="rId18"/>
    <p:sldLayoutId id="2147483757" r:id="rId19"/>
    <p:sldLayoutId id="2147483758" r:id="rId20"/>
    <p:sldLayoutId id="2147483759" r:id="rId21"/>
    <p:sldLayoutId id="2147483760" r:id="rId22"/>
    <p:sldLayoutId id="2147483761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600" kern="1200">
          <a:solidFill>
            <a:schemeClr val="accent3"/>
          </a:solidFill>
          <a:latin typeface="Arial" charset="0"/>
          <a:ea typeface="Arial" charset="0"/>
          <a:cs typeface="Arial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chemeClr val="bg1">
              <a:lumMod val="50000"/>
            </a:schemeClr>
          </a:solidFill>
          <a:latin typeface="GT Walsheim Regular Oblique" charset="0"/>
          <a:ea typeface="GT Walsheim Regular Oblique" charset="0"/>
          <a:cs typeface="GT Walsheim Regular Oblique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bg1">
              <a:lumMod val="50000"/>
            </a:schemeClr>
          </a:solidFill>
          <a:latin typeface="GT Walsheim Regular Oblique" charset="0"/>
          <a:ea typeface="GT Walsheim Regular Oblique" charset="0"/>
          <a:cs typeface="GT Walsheim Regular Oblique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600" kern="1200">
          <a:solidFill>
            <a:schemeClr val="bg1">
              <a:lumMod val="50000"/>
            </a:schemeClr>
          </a:solidFill>
          <a:latin typeface="GT Walsheim Regular Oblique" charset="0"/>
          <a:ea typeface="GT Walsheim Regular Oblique" charset="0"/>
          <a:cs typeface="GT Walsheim Regular Oblique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600" kern="1200">
          <a:solidFill>
            <a:schemeClr val="bg1">
              <a:lumMod val="50000"/>
            </a:schemeClr>
          </a:solidFill>
          <a:latin typeface="GT Walsheim Regular Oblique" charset="0"/>
          <a:ea typeface="GT Walsheim Regular Oblique" charset="0"/>
          <a:cs typeface="GT Walsheim Regular Oblique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" userDrawn="1">
          <p15:clr>
            <a:srgbClr val="F26B43"/>
          </p15:clr>
        </p15:guide>
        <p15:guide id="2" userDrawn="1">
          <p15:clr>
            <a:srgbClr val="F26B43"/>
          </p15:clr>
        </p15:guide>
        <p15:guide id="3" pos="5768" userDrawn="1">
          <p15:clr>
            <a:srgbClr val="F26B43"/>
          </p15:clr>
        </p15:guide>
        <p15:guide id="4" pos="1912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pos="7680" userDrawn="1">
          <p15:clr>
            <a:srgbClr val="F26B43"/>
          </p15:clr>
        </p15:guide>
        <p15:guide id="7" orient="horz" pos="1434" userDrawn="1">
          <p15:clr>
            <a:srgbClr val="F26B43"/>
          </p15:clr>
        </p15:guide>
        <p15:guide id="8" orient="horz" pos="2886" userDrawn="1">
          <p15:clr>
            <a:srgbClr val="F26B43"/>
          </p15:clr>
        </p15:guide>
        <p15:guide id="9" orient="horz" pos="4315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>
            <a:off x="10163004" y="521818"/>
            <a:ext cx="1447800" cy="444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715787"/>
            <a:ext cx="8929255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276475"/>
            <a:ext cx="8929255" cy="3148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6770747" y="6356350"/>
            <a:ext cx="37143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lt-LT"/>
            </a:defPPr>
            <a:lvl1pPr marL="0" algn="ctr" defTabSz="914400" rtl="0" eaLnBrk="1" latinLnBrk="0" hangingPunct="1">
              <a:defRPr sz="1200" kern="1200">
                <a:solidFill>
                  <a:schemeClr val="bg1">
                    <a:lumMod val="50000"/>
                  </a:schemeClr>
                </a:solidFill>
                <a:latin typeface="GT Walsheim Regular Oblique" charset="0"/>
                <a:ea typeface="GT Walsheim Regular Oblique" charset="0"/>
                <a:cs typeface="GT Walsheim Regular Oblique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7819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32" r:id="rId16"/>
    <p:sldLayoutId id="2147483733" r:id="rId17"/>
    <p:sldLayoutId id="2147483736" r:id="rId18"/>
    <p:sldLayoutId id="2147483737" r:id="rId19"/>
    <p:sldLayoutId id="2147483726" r:id="rId20"/>
    <p:sldLayoutId id="2147483727" r:id="rId21"/>
    <p:sldLayoutId id="2147483728" r:id="rId22"/>
    <p:sldLayoutId id="2147483729" r:id="rId23"/>
    <p:sldLayoutId id="2147483763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26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2000" kern="1200">
          <a:solidFill>
            <a:schemeClr val="bg1">
              <a:lumMod val="50000"/>
            </a:schemeClr>
          </a:solidFill>
          <a:latin typeface="GT Walsheim Regular Oblique" charset="0"/>
          <a:ea typeface="GT Walsheim Regular Oblique" charset="0"/>
          <a:cs typeface="GT Walsheim Regular Oblique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800" kern="1200">
          <a:solidFill>
            <a:schemeClr val="bg1">
              <a:lumMod val="50000"/>
            </a:schemeClr>
          </a:solidFill>
          <a:latin typeface="GT Walsheim Regular Oblique" charset="0"/>
          <a:ea typeface="GT Walsheim Regular Oblique" charset="0"/>
          <a:cs typeface="GT Walsheim Regular Oblique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600" kern="1200">
          <a:solidFill>
            <a:schemeClr val="bg1">
              <a:lumMod val="50000"/>
            </a:schemeClr>
          </a:solidFill>
          <a:latin typeface="GT Walsheim Regular Oblique" charset="0"/>
          <a:ea typeface="GT Walsheim Regular Oblique" charset="0"/>
          <a:cs typeface="GT Walsheim Regular Oblique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/>
        <a:buNone/>
        <a:defRPr sz="1600" kern="1200">
          <a:solidFill>
            <a:schemeClr val="bg1">
              <a:lumMod val="50000"/>
            </a:schemeClr>
          </a:solidFill>
          <a:latin typeface="GT Walsheim Regular Oblique" charset="0"/>
          <a:ea typeface="GT Walsheim Regular Oblique" charset="0"/>
          <a:cs typeface="GT Walsheim Regular Oblique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">
          <p15:clr>
            <a:srgbClr val="F26B43"/>
          </p15:clr>
        </p15:guide>
        <p15:guide id="2">
          <p15:clr>
            <a:srgbClr val="F26B43"/>
          </p15:clr>
        </p15:guide>
        <p15:guide id="3" pos="5768">
          <p15:clr>
            <a:srgbClr val="F26B43"/>
          </p15:clr>
        </p15:guide>
        <p15:guide id="4" pos="1912">
          <p15:clr>
            <a:srgbClr val="F26B43"/>
          </p15:clr>
        </p15:guide>
        <p15:guide id="5" pos="3840">
          <p15:clr>
            <a:srgbClr val="F26B43"/>
          </p15:clr>
        </p15:guide>
        <p15:guide id="6" pos="7680">
          <p15:clr>
            <a:srgbClr val="F26B43"/>
          </p15:clr>
        </p15:guide>
        <p15:guide id="7" orient="horz" pos="1434">
          <p15:clr>
            <a:srgbClr val="F26B43"/>
          </p15:clr>
        </p15:guide>
        <p15:guide id="8" orient="horz" pos="2886">
          <p15:clr>
            <a:srgbClr val="F26B43"/>
          </p15:clr>
        </p15:guide>
        <p15:guide id="9" orient="horz" pos="431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5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hermez777?utm_content=creditCopyText&amp;utm_medium=referral&amp;utm_source=unsplash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8.xml"/><Relationship Id="rId4" Type="http://schemas.openxmlformats.org/officeDocument/2006/relationships/hyperlink" Target="https://unsplash.com/photos/selective-focus-photography-of-bottles-aK6WGqxyHFw?utm_content=creditCopyText&amp;utm_medium=referral&amp;utm_source=unsplash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4.xml"/><Relationship Id="rId5" Type="http://schemas.openxmlformats.org/officeDocument/2006/relationships/hyperlink" Target="https://unsplash.com/photos/a-spiral-of-blue-smoke-in-the-dark-uHSGLLJD9do?utm_content=creditCopyText&amp;utm_medium=referral&amp;utm_source=unsplash" TargetMode="External"/><Relationship Id="rId4" Type="http://schemas.openxmlformats.org/officeDocument/2006/relationships/hyperlink" Target="https://unsplash.com/@marcus_ganahl?utm_content=creditCopyText&amp;utm_medium=referral&amp;utm_source=unsplash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ctrTitle"/>
              </p:nvPr>
            </p:nvSpPr>
            <p:spPr>
              <a:xfrm>
                <a:off x="2467276" y="3940948"/>
                <a:ext cx="7027598" cy="1394673"/>
              </a:xfrm>
            </p:spPr>
            <p:txBody>
              <a:bodyPr>
                <a:noAutofit/>
              </a:bodyPr>
              <a:lstStyle/>
              <a:p>
                <a:pPr/>
                <a:r>
                  <a:rPr lang="lt-LT" sz="4800" b="1" dirty="0">
                    <a:latin typeface="+mj-lt"/>
                    <a:ea typeface="Cambria Math" panose="02040503050406030204" pitchFamily="18" charset="0"/>
                  </a:rPr>
                  <a:t>1 laboratorinis darbas</a:t>
                </a:r>
                <a:br>
                  <a:rPr lang="lt-LT" sz="4800" b="1" dirty="0">
                    <a:latin typeface="+mj-lt"/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lt-LT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lt-LT" sz="4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χ</m:t>
                          </m:r>
                        </m:e>
                        <m:sup>
                          <m:r>
                            <a:rPr lang="lt-LT" sz="4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lt-LT" sz="4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lt-LT" sz="4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skirstinys</m:t>
                      </m:r>
                    </m:oMath>
                  </m:oMathPara>
                </a14:m>
                <a:br>
                  <a:rPr lang="lt-LT" sz="4800" b="1" dirty="0">
                    <a:latin typeface="+mj-lt"/>
                    <a:ea typeface="Cambria Math" panose="02040503050406030204" pitchFamily="18" charset="0"/>
                  </a:rPr>
                </a:br>
                <a:endParaRPr lang="en-US" sz="4800" b="0" dirty="0"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2467276" y="3940948"/>
                <a:ext cx="7027598" cy="1394673"/>
              </a:xfrm>
              <a:blipFill>
                <a:blip r:embed="rId2"/>
                <a:stretch>
                  <a:fillRect l="-3990" t="-15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507FA59B-AEAB-5667-A745-41CD74AA764F}"/>
              </a:ext>
            </a:extLst>
          </p:cNvPr>
          <p:cNvSpPr txBox="1">
            <a:spLocks/>
          </p:cNvSpPr>
          <p:nvPr/>
        </p:nvSpPr>
        <p:spPr>
          <a:xfrm>
            <a:off x="2609948" y="4059301"/>
            <a:ext cx="5460767" cy="139467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sz="4400" b="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EDCE91-00A6-B6BC-D0CE-A11B3610B236}"/>
              </a:ext>
            </a:extLst>
          </p:cNvPr>
          <p:cNvSpPr txBox="1"/>
          <p:nvPr/>
        </p:nvSpPr>
        <p:spPr>
          <a:xfrm>
            <a:off x="4263657" y="5870643"/>
            <a:ext cx="7928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lt-LT" b="1" i="1" dirty="0">
                <a:latin typeface="+mj-lt"/>
                <a:ea typeface="Cambria Math" panose="02040503050406030204" pitchFamily="18" charset="0"/>
              </a:rPr>
              <a:t>5 grupė</a:t>
            </a:r>
          </a:p>
          <a:p>
            <a:pPr algn="ctr"/>
            <a:r>
              <a:rPr lang="lt-LT" i="1" dirty="0">
                <a:latin typeface="+mj-lt"/>
                <a:ea typeface="Cambria Math" panose="02040503050406030204" pitchFamily="18" charset="0"/>
              </a:rPr>
              <a:t>Lukas Janušauskas, Arnas Kazanavičius, Simonas Lapinskas, Arnas Usonis</a:t>
            </a:r>
            <a:endParaRPr lang="en-US" i="1" dirty="0">
              <a:latin typeface="+mj-lt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649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C3981E6-0C87-214A-FA3C-90F48B842F03}"/>
              </a:ext>
            </a:extLst>
          </p:cNvPr>
          <p:cNvSpPr/>
          <p:nvPr/>
        </p:nvSpPr>
        <p:spPr>
          <a:xfrm>
            <a:off x="4287499" y="846306"/>
            <a:ext cx="7821037" cy="516538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74E9CB43-417E-1494-3AD3-BF6D2B15AA1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" r="1447"/>
          <a:stretch/>
        </p:blipFill>
        <p:spPr>
          <a:xfrm>
            <a:off x="4287498" y="921446"/>
            <a:ext cx="7821038" cy="4917832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11F32B34-9E02-1A82-AAC5-F007A0DC61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17576" y="1061591"/>
                <a:ext cx="3576408" cy="140562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lt-LT" sz="4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lt-LT" sz="4400" b="1" i="1" smtClean="0">
                            <a:latin typeface="Cambria Math" panose="02040503050406030204" pitchFamily="18" charset="0"/>
                          </a:rPr>
                          <m:t>𝝌</m:t>
                        </m:r>
                      </m:e>
                      <m:sup>
                        <m:r>
                          <a:rPr lang="lt-LT" sz="4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lt-LT" dirty="0"/>
                  <a:t> kvantilių funkcija</a:t>
                </a:r>
                <a:endParaRPr lang="en-US" dirty="0"/>
              </a:p>
            </p:txBody>
          </p:sp>
        </mc:Choice>
        <mc:Fallback>
          <p:sp>
            <p:nvSpPr>
              <p:cNvPr id="3" name="Title 2">
                <a:extLst>
                  <a:ext uri="{FF2B5EF4-FFF2-40B4-BE49-F238E27FC236}">
                    <a16:creationId xmlns:a16="http://schemas.microsoft.com/office/drawing/2014/main" id="{11F32B34-9E02-1A82-AAC5-F007A0DC61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17576" y="1061591"/>
                <a:ext cx="3576408" cy="1405621"/>
              </a:xfrm>
              <a:blipFill>
                <a:blip r:embed="rId3"/>
                <a:stretch>
                  <a:fillRect l="-6997" t="-12987" r="-1877" b="-13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AC81C8-CF24-6C39-813B-FD41FF2A9B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7576" y="2490553"/>
            <a:ext cx="3576408" cy="3421874"/>
          </a:xfrm>
        </p:spPr>
        <p:txBody>
          <a:bodyPr>
            <a:normAutofit fontScale="92500"/>
          </a:bodyPr>
          <a:lstStyle/>
          <a:p>
            <a:pPr>
              <a:spcAft>
                <a:spcPts val="1200"/>
              </a:spcAft>
            </a:pPr>
            <a:r>
              <a:rPr lang="lt-LT" dirty="0"/>
              <a:t>Chi kvadrato pasiskirstymas su didesniu laisvės laipsniu tampa vis panašesnis į normalųjį skirstinį.</a:t>
            </a:r>
          </a:p>
          <a:p>
            <a:r>
              <a:rPr lang="lt-LT" dirty="0"/>
              <a:t>Kuo didesnis laisvės laipsnis, tuo kvantiliai lėčiau auga ir įgauna vis simetriškesnę formą.</a:t>
            </a:r>
          </a:p>
        </p:txBody>
      </p:sp>
    </p:spTree>
    <p:extLst>
      <p:ext uri="{BB962C8B-B14F-4D97-AF65-F5344CB8AC3E}">
        <p14:creationId xmlns:p14="http://schemas.microsoft.com/office/powerpoint/2010/main" val="2876730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0296B-A7B5-1153-AA5B-4EEAC0A59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1031197"/>
            <a:ext cx="5055948" cy="1497994"/>
          </a:xfrm>
        </p:spPr>
        <p:txBody>
          <a:bodyPr>
            <a:normAutofit/>
          </a:bodyPr>
          <a:lstStyle/>
          <a:p>
            <a:r>
              <a:rPr lang="lt-LT" dirty="0"/>
              <a:t>Imčių historgamos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A80E2F1-7793-E7D5-FB0A-3D4DE72AE16C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838202" y="2609617"/>
                <a:ext cx="4074268" cy="3489626"/>
              </a:xfrm>
            </p:spPr>
            <p:txBody>
              <a:bodyPr>
                <a:normAutofit/>
              </a:bodyPr>
              <a:lstStyle/>
              <a:p>
                <a:r>
                  <a:rPr lang="lt-LT" dirty="0"/>
                  <a:t>Sugeneravę skirtingo dydžio imtis iš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lt-L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lt-LT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lt-L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lt-LT" b="0" i="1" smtClean="0">
                        <a:latin typeface="Cambria Math" panose="02040503050406030204" pitchFamily="18" charset="0"/>
                      </a:rPr>
                      <m:t>(5)</m:t>
                    </m:r>
                  </m:oMath>
                </a14:m>
                <a:r>
                  <a:rPr lang="lt-LT" dirty="0"/>
                  <a:t>, patyrinėjome jų histogramas.</a:t>
                </a:r>
              </a:p>
              <a:p>
                <a:endParaRPr lang="lt-LT" dirty="0"/>
              </a:p>
              <a:p>
                <a:r>
                  <a:rPr lang="lt-LT" dirty="0"/>
                  <a:t>Matome, kad didėjant imčiai, histograma artėja link tolydaus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lt-L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lt-LT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lt-L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lt-LT" dirty="0"/>
                  <a:t> skirstinio.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1A80E2F1-7793-E7D5-FB0A-3D4DE72AE1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838202" y="2609617"/>
                <a:ext cx="4074268" cy="3489626"/>
              </a:xfrm>
              <a:blipFill>
                <a:blip r:embed="rId2"/>
                <a:stretch>
                  <a:fillRect l="-2695" t="-27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graph of different sizes and colors&#10;&#10;AI-generated content may be incorrect.">
            <a:extLst>
              <a:ext uri="{FF2B5EF4-FFF2-40B4-BE49-F238E27FC236}">
                <a16:creationId xmlns:a16="http://schemas.microsoft.com/office/drawing/2014/main" id="{5BB11192-F996-5899-3689-707EB1039A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502" y="306356"/>
            <a:ext cx="6148694" cy="614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10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381BB7-3657-98E5-3EF6-9B0060FB8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18374-F5B7-7A9A-D502-17442577F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31197"/>
            <a:ext cx="5718243" cy="1649658"/>
          </a:xfrm>
        </p:spPr>
        <p:txBody>
          <a:bodyPr>
            <a:normAutofit fontScale="90000"/>
          </a:bodyPr>
          <a:lstStyle/>
          <a:p>
            <a:r>
              <a:rPr lang="lt-LT" dirty="0"/>
              <a:t>Imčių emprinės pasiskirstymo funkcijos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FC0205-36EC-7669-277A-9DB335F4B5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1" y="2922398"/>
            <a:ext cx="4074268" cy="3657921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lt-LT" dirty="0"/>
              <a:t>Šiame grafike lyginame empirines ir teorines pasiskirstymo funkciją.</a:t>
            </a:r>
          </a:p>
          <a:p>
            <a:r>
              <a:rPr lang="lt-LT" dirty="0"/>
              <a:t>Pastebime akivaizdų empirinės p.f.  konvergavimą į teorinę.</a:t>
            </a:r>
          </a:p>
        </p:txBody>
      </p:sp>
      <p:pic>
        <p:nvPicPr>
          <p:cNvPr id="6" name="Picture 5" descr="A graph of different types of curves&#10;&#10;AI-generated content may be incorrect.">
            <a:extLst>
              <a:ext uri="{FF2B5EF4-FFF2-40B4-BE49-F238E27FC236}">
                <a16:creationId xmlns:a16="http://schemas.microsoft.com/office/drawing/2014/main" id="{3E02E7BA-3A6E-EF98-9D96-ADF9910207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352" y="382556"/>
            <a:ext cx="5946843" cy="594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26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40D96C34-4C03-9385-C69A-E9F5DBE8D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4631EB-8883-A12D-46A5-05A7C4C5A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lt-LT" sz="4400" dirty="0"/>
              <a:t>Parametrų</a:t>
            </a:r>
            <a:br>
              <a:rPr lang="lt-LT" sz="4400" dirty="0"/>
            </a:br>
            <a:r>
              <a:rPr lang="lt-LT" sz="4400" dirty="0"/>
              <a:t>įvertinimas.</a:t>
            </a:r>
            <a:br>
              <a:rPr lang="lt-LT" sz="4400" dirty="0"/>
            </a:br>
            <a:r>
              <a:rPr lang="lt-LT" sz="4400" dirty="0"/>
              <a:t>Patikimumo intrevalas</a:t>
            </a:r>
            <a:endParaRPr lang="en-LT" sz="4400" dirty="0"/>
          </a:p>
        </p:txBody>
      </p:sp>
      <p:sp>
        <p:nvSpPr>
          <p:cNvPr id="5" name="Action Button: Custom 4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3C641E1D-77B2-E65D-0FE7-72FE22F2AFBA}"/>
              </a:ext>
            </a:extLst>
          </p:cNvPr>
          <p:cNvSpPr/>
          <p:nvPr/>
        </p:nvSpPr>
        <p:spPr>
          <a:xfrm>
            <a:off x="571500" y="571500"/>
            <a:ext cx="1701800" cy="139700"/>
          </a:xfrm>
          <a:prstGeom prst="actionButtonBlank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23215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B22FFA4-C78C-BC4E-4671-E14882F0D9C5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877111" y="1276992"/>
                <a:ext cx="4531468" cy="4734702"/>
              </a:xfrm>
            </p:spPr>
            <p:txBody>
              <a:bodyPr>
                <a:norm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lt-LT" b="1" dirty="0"/>
                  <a:t>Momentų metodas</a:t>
                </a:r>
                <a:endParaRPr lang="lt-LT" dirty="0"/>
              </a:p>
              <a:p>
                <a:r>
                  <a:rPr lang="lt-LT" dirty="0"/>
                  <a:t>Remiantis minėtomis skaitinių chrakteristikų formulėmis, prisimename, kad </a:t>
                </a:r>
                <a14:m>
                  <m:oMath xmlns:m="http://schemas.openxmlformats.org/officeDocument/2006/math">
                    <m:r>
                      <a:rPr lang="lt-LT" b="1" i="0" smtClean="0">
                        <a:latin typeface="Cambria Math" panose="02040503050406030204" pitchFamily="18" charset="0"/>
                      </a:rPr>
                      <m:t>𝐄</m:t>
                    </m:r>
                    <m:r>
                      <a:rPr lang="lt-LT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lt-L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lt-LT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lt-LT" dirty="0"/>
                  <a:t>. </a:t>
                </a:r>
              </a:p>
              <a:p>
                <a:endParaRPr lang="lt-LT" dirty="0"/>
              </a:p>
              <a:p>
                <a:r>
                  <a:rPr lang="lt-LT" dirty="0"/>
                  <a:t>Pritaikę momentų metodą, gauname: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lt-L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lt-LT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</m:acc>
                      <m:r>
                        <a:rPr lang="lt-LT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lt-LT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lt-LT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lt-LT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B22FFA4-C78C-BC4E-4671-E14882F0D9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877111" y="1276992"/>
                <a:ext cx="4531468" cy="4734702"/>
              </a:xfrm>
              <a:blipFill>
                <a:blip r:embed="rId2"/>
                <a:stretch>
                  <a:fillRect l="-2423" t="-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9DFDDDD-E445-38ED-BF5C-9259591CF8BD}"/>
              </a:ext>
            </a:extLst>
          </p:cNvPr>
          <p:cNvSpPr txBox="1">
            <a:spLocks/>
          </p:cNvSpPr>
          <p:nvPr/>
        </p:nvSpPr>
        <p:spPr>
          <a:xfrm>
            <a:off x="5601511" y="1276992"/>
            <a:ext cx="4531468" cy="4734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6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GT Walsheim Regular Oblique" charset="0"/>
                <a:ea typeface="GT Walsheim Regular Oblique" charset="0"/>
                <a:cs typeface="GT Walsheim Regular Oblique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GT Walsheim Regular Oblique" charset="0"/>
                <a:ea typeface="GT Walsheim Regular Oblique" charset="0"/>
                <a:cs typeface="GT Walsheim Regular Oblique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 Regular Oblique" charset="0"/>
                <a:ea typeface="GT Walsheim Regular Oblique" charset="0"/>
                <a:cs typeface="GT Walsheim Regular Oblique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 Regular Oblique" charset="0"/>
                <a:ea typeface="GT Walsheim Regular Oblique" charset="0"/>
                <a:cs typeface="GT Walsheim Regular Oblique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lt-LT" b="1" dirty="0"/>
              <a:t>Didžiausio tikėtinumo metodas</a:t>
            </a:r>
          </a:p>
          <a:p>
            <a:r>
              <a:rPr lang="lt-LT" dirty="0"/>
              <a:t>Skaičiavimai atliekant šį metodą yra per sunkūs tokiam skirstiniui, todėl nusprendėme pasinaudoti R funkcija optim ir gauti įvertinį tokiu būdu.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363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91F4A-A76C-9A13-AF23-BED659164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Rezultatai</a:t>
            </a:r>
            <a:endParaRPr lang="en-US" dirty="0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2C8899B5-8A7C-D49A-60BE-F27D616A6DFC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/>
        <p:txBody>
          <a:bodyPr/>
          <a:lstStyle/>
          <a:p>
            <a:r>
              <a:rPr lang="lt-LT" b="1" dirty="0"/>
              <a:t>Momentų metodo</a:t>
            </a:r>
          </a:p>
          <a:p>
            <a:endParaRPr lang="lt-LT" b="1" dirty="0"/>
          </a:p>
          <a:p>
            <a:endParaRPr lang="en-US" dirty="0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0D3A6837-F4E2-A1C2-8138-8BF30BCC8FF6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/>
        <p:txBody>
          <a:bodyPr/>
          <a:lstStyle/>
          <a:p>
            <a:r>
              <a:rPr lang="lt-LT" b="1" dirty="0"/>
              <a:t>Didžiausio tikėtinumo</a:t>
            </a:r>
            <a:endParaRPr lang="en-US" b="1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266E932-BD31-7271-6D96-8F397FDAC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1984149"/>
              </p:ext>
            </p:extLst>
          </p:nvPr>
        </p:nvGraphicFramePr>
        <p:xfrm>
          <a:off x="838200" y="2752747"/>
          <a:ext cx="4876800" cy="3359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129289807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2434420"/>
                    </a:ext>
                  </a:extLst>
                </a:gridCol>
              </a:tblGrid>
              <a:tr h="671953">
                <a:tc>
                  <a:txBody>
                    <a:bodyPr/>
                    <a:lstStyle/>
                    <a:p>
                      <a:r>
                        <a:rPr lang="lt-LT" dirty="0"/>
                        <a:t>Imties dydis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dirty="0"/>
                        <a:t>Įvertinys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85076"/>
                  </a:ext>
                </a:extLst>
              </a:tr>
              <a:tr h="671953">
                <a:tc>
                  <a:txBody>
                    <a:bodyPr/>
                    <a:lstStyle/>
                    <a:p>
                      <a:r>
                        <a:rPr lang="lt-LT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dirty="0"/>
                        <a:t>5,429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91313"/>
                  </a:ext>
                </a:extLst>
              </a:tr>
              <a:tr h="671953">
                <a:tc>
                  <a:txBody>
                    <a:bodyPr/>
                    <a:lstStyle/>
                    <a:p>
                      <a:r>
                        <a:rPr lang="lt-LT" dirty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dirty="0"/>
                        <a:t>4,778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655560"/>
                  </a:ext>
                </a:extLst>
              </a:tr>
              <a:tr h="671953">
                <a:tc>
                  <a:txBody>
                    <a:bodyPr/>
                    <a:lstStyle/>
                    <a:p>
                      <a:r>
                        <a:rPr lang="lt-LT" dirty="0"/>
                        <a:t>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dirty="0"/>
                        <a:t>4,837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6262962"/>
                  </a:ext>
                </a:extLst>
              </a:tr>
              <a:tr h="671953">
                <a:tc>
                  <a:txBody>
                    <a:bodyPr/>
                    <a:lstStyle/>
                    <a:p>
                      <a:r>
                        <a:rPr lang="lt-LT" dirty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dirty="0"/>
                        <a:t>4,907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94756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19ACE35-44C5-45A3-DDA2-94E9BA75B9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521821"/>
              </p:ext>
            </p:extLst>
          </p:nvPr>
        </p:nvGraphicFramePr>
        <p:xfrm>
          <a:off x="6172511" y="2752745"/>
          <a:ext cx="4876800" cy="33597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8400">
                  <a:extLst>
                    <a:ext uri="{9D8B030D-6E8A-4147-A177-3AD203B41FA5}">
                      <a16:colId xmlns:a16="http://schemas.microsoft.com/office/drawing/2014/main" val="129289807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72434420"/>
                    </a:ext>
                  </a:extLst>
                </a:gridCol>
              </a:tblGrid>
              <a:tr h="671953">
                <a:tc>
                  <a:txBody>
                    <a:bodyPr/>
                    <a:lstStyle/>
                    <a:p>
                      <a:r>
                        <a:rPr lang="lt-LT" dirty="0"/>
                        <a:t>Imties dydis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dirty="0"/>
                        <a:t>Įvertinys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85076"/>
                  </a:ext>
                </a:extLst>
              </a:tr>
              <a:tr h="671953">
                <a:tc>
                  <a:txBody>
                    <a:bodyPr/>
                    <a:lstStyle/>
                    <a:p>
                      <a:r>
                        <a:rPr lang="lt-LT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dirty="0"/>
                        <a:t>5,301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91313"/>
                  </a:ext>
                </a:extLst>
              </a:tr>
              <a:tr h="671953">
                <a:tc>
                  <a:txBody>
                    <a:bodyPr/>
                    <a:lstStyle/>
                    <a:p>
                      <a:r>
                        <a:rPr lang="lt-LT" dirty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dirty="0"/>
                        <a:t>4,921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655560"/>
                  </a:ext>
                </a:extLst>
              </a:tr>
              <a:tr h="671953">
                <a:tc>
                  <a:txBody>
                    <a:bodyPr/>
                    <a:lstStyle/>
                    <a:p>
                      <a:r>
                        <a:rPr lang="lt-LT" dirty="0"/>
                        <a:t>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dirty="0"/>
                        <a:t>4,801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6262962"/>
                  </a:ext>
                </a:extLst>
              </a:tr>
              <a:tr h="671953">
                <a:tc>
                  <a:txBody>
                    <a:bodyPr/>
                    <a:lstStyle/>
                    <a:p>
                      <a:r>
                        <a:rPr lang="lt-LT" dirty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dirty="0"/>
                        <a:t>4,866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947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9533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83C1C-B247-30D5-8A5B-541D2C485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Patikimumo intervalas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DC82D-015F-59A7-628C-9A567B9A152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2313710"/>
            <a:ext cx="4606636" cy="4023477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lt-LT" dirty="0"/>
              <a:t>Patikimumo intervalui skaičiuoti pasirinkome lengvesnį kelią: savirankos metodą.</a:t>
            </a:r>
          </a:p>
          <a:p>
            <a:r>
              <a:rPr lang="lt-LT" dirty="0"/>
              <a:t>Naudodamiesi R </a:t>
            </a:r>
            <a:r>
              <a:rPr lang="lt-LT" dirty="0">
                <a:latin typeface="Consolas" panose="020B0609020204030204" pitchFamily="49" charset="0"/>
              </a:rPr>
              <a:t>boot</a:t>
            </a:r>
            <a:r>
              <a:rPr lang="lt-LT" dirty="0"/>
              <a:t> biblioteka, kiekvienai imčiai sugengeravome 100 savirankos imčių, naudodamiesi percentiliniu savirankos metodu.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1A7D4F4-DC33-2A7D-C17A-4F45D2B3B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953513"/>
              </p:ext>
            </p:extLst>
          </p:nvPr>
        </p:nvGraphicFramePr>
        <p:xfrm>
          <a:off x="5444836" y="2313710"/>
          <a:ext cx="5600700" cy="4023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3882">
                  <a:extLst>
                    <a:ext uri="{9D8B030D-6E8A-4147-A177-3AD203B41FA5}">
                      <a16:colId xmlns:a16="http://schemas.microsoft.com/office/drawing/2014/main" val="129289807"/>
                    </a:ext>
                  </a:extLst>
                </a:gridCol>
                <a:gridCol w="3636818">
                  <a:extLst>
                    <a:ext uri="{9D8B030D-6E8A-4147-A177-3AD203B41FA5}">
                      <a16:colId xmlns:a16="http://schemas.microsoft.com/office/drawing/2014/main" val="272434420"/>
                    </a:ext>
                  </a:extLst>
                </a:gridCol>
              </a:tblGrid>
              <a:tr h="804695">
                <a:tc>
                  <a:txBody>
                    <a:bodyPr/>
                    <a:lstStyle/>
                    <a:p>
                      <a:r>
                        <a:rPr lang="lt-LT" dirty="0"/>
                        <a:t>Imties dydis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dirty="0"/>
                        <a:t>Intervalas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85076"/>
                  </a:ext>
                </a:extLst>
              </a:tr>
              <a:tr h="804695">
                <a:tc>
                  <a:txBody>
                    <a:bodyPr/>
                    <a:lstStyle/>
                    <a:p>
                      <a:r>
                        <a:rPr lang="lt-LT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dirty="0"/>
                        <a:t>(</a:t>
                      </a:r>
                      <a:r>
                        <a:rPr lang="en-US" dirty="0"/>
                        <a:t>4,008; 7,014)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91313"/>
                  </a:ext>
                </a:extLst>
              </a:tr>
              <a:tr h="804695">
                <a:tc>
                  <a:txBody>
                    <a:bodyPr/>
                    <a:lstStyle/>
                    <a:p>
                      <a:r>
                        <a:rPr lang="lt-LT" dirty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(3,952; 5,544)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655560"/>
                  </a:ext>
                </a:extLst>
              </a:tr>
              <a:tr h="804695">
                <a:tc>
                  <a:txBody>
                    <a:bodyPr/>
                    <a:lstStyle/>
                    <a:p>
                      <a:r>
                        <a:rPr lang="lt-LT" dirty="0"/>
                        <a:t>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(4,371, 5,336)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6262962"/>
                  </a:ext>
                </a:extLst>
              </a:tr>
              <a:tr h="804695">
                <a:tc>
                  <a:txBody>
                    <a:bodyPr/>
                    <a:lstStyle/>
                    <a:p>
                      <a:r>
                        <a:rPr lang="lt-LT" dirty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(4,708; 5.144)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947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03525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F6A52-6C76-AD9A-D110-3C72CC787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448198"/>
            <a:ext cx="5105399" cy="1961604"/>
          </a:xfrm>
        </p:spPr>
        <p:txBody>
          <a:bodyPr>
            <a:noAutofit/>
          </a:bodyPr>
          <a:lstStyle/>
          <a:p>
            <a:r>
              <a:rPr lang="lt-LT" dirty="0"/>
              <a:t>Išskirtys. Palyginimas su normaliuoju</a:t>
            </a:r>
            <a:endParaRPr lang="en-LT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BECD634-1421-FDA3-240D-460918526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8" r="17428"/>
          <a:stretch/>
        </p:blipFill>
        <p:spPr bwMode="auto">
          <a:xfrm>
            <a:off x="5486399" y="0"/>
            <a:ext cx="67056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82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56F2-CB0B-E872-B052-F9F41D4F5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Kvartilių skaičiavimas. Rezultatai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645B4B8-008C-85F5-4B77-DDE8756DA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858856"/>
              </p:ext>
            </p:extLst>
          </p:nvPr>
        </p:nvGraphicFramePr>
        <p:xfrm>
          <a:off x="838200" y="2122437"/>
          <a:ext cx="8918864" cy="4309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8418">
                  <a:extLst>
                    <a:ext uri="{9D8B030D-6E8A-4147-A177-3AD203B41FA5}">
                      <a16:colId xmlns:a16="http://schemas.microsoft.com/office/drawing/2014/main" val="421446234"/>
                    </a:ext>
                  </a:extLst>
                </a:gridCol>
                <a:gridCol w="2556164">
                  <a:extLst>
                    <a:ext uri="{9D8B030D-6E8A-4147-A177-3AD203B41FA5}">
                      <a16:colId xmlns:a16="http://schemas.microsoft.com/office/drawing/2014/main" val="4115768203"/>
                    </a:ext>
                  </a:extLst>
                </a:gridCol>
                <a:gridCol w="2660073">
                  <a:extLst>
                    <a:ext uri="{9D8B030D-6E8A-4147-A177-3AD203B41FA5}">
                      <a16:colId xmlns:a16="http://schemas.microsoft.com/office/drawing/2014/main" val="3998494163"/>
                    </a:ext>
                  </a:extLst>
                </a:gridCol>
                <a:gridCol w="2504209">
                  <a:extLst>
                    <a:ext uri="{9D8B030D-6E8A-4147-A177-3AD203B41FA5}">
                      <a16:colId xmlns:a16="http://schemas.microsoft.com/office/drawing/2014/main" val="2842775374"/>
                    </a:ext>
                  </a:extLst>
                </a:gridCol>
              </a:tblGrid>
              <a:tr h="861907">
                <a:tc>
                  <a:txBody>
                    <a:bodyPr/>
                    <a:lstStyle/>
                    <a:p>
                      <a:r>
                        <a:rPr lang="lt-LT" dirty="0"/>
                        <a:t>Imties dydis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dirty="0"/>
                        <a:t>Pirmasis kvartilis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dirty="0"/>
                        <a:t>Antrasis kvartilis (mediana)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dirty="0"/>
                        <a:t>Trečiasis kvartilis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2555230"/>
                  </a:ext>
                </a:extLst>
              </a:tr>
              <a:tr h="861907">
                <a:tc>
                  <a:txBody>
                    <a:bodyPr/>
                    <a:lstStyle/>
                    <a:p>
                      <a:r>
                        <a:rPr lang="lt-LT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dirty="0"/>
                        <a:t>2,511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dirty="0"/>
                        <a:t>4,607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dirty="0"/>
                        <a:t>7,579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076079"/>
                  </a:ext>
                </a:extLst>
              </a:tr>
              <a:tr h="861907">
                <a:tc>
                  <a:txBody>
                    <a:bodyPr/>
                    <a:lstStyle/>
                    <a:p>
                      <a:r>
                        <a:rPr lang="lt-LT" dirty="0"/>
                        <a:t>50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dirty="0"/>
                        <a:t>2,488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dirty="0"/>
                        <a:t>4,362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dirty="0"/>
                        <a:t>6,120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1084066"/>
                  </a:ext>
                </a:extLst>
              </a:tr>
              <a:tr h="861907">
                <a:tc>
                  <a:txBody>
                    <a:bodyPr/>
                    <a:lstStyle/>
                    <a:p>
                      <a:r>
                        <a:rPr lang="lt-LT" dirty="0"/>
                        <a:t>200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dirty="0"/>
                        <a:t>2,340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dirty="0"/>
                        <a:t>4,251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dirty="0"/>
                        <a:t>6,494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1443707"/>
                  </a:ext>
                </a:extLst>
              </a:tr>
              <a:tr h="861907">
                <a:tc>
                  <a:txBody>
                    <a:bodyPr/>
                    <a:lstStyle/>
                    <a:p>
                      <a:r>
                        <a:rPr lang="lt-LT" dirty="0"/>
                        <a:t>1000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dirty="0"/>
                        <a:t>2,551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dirty="0"/>
                        <a:t>4,246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lt-LT" dirty="0"/>
                        <a:t>6,650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0945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2485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89C02-265A-741F-E149-E83EEA42F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863" y="1186842"/>
            <a:ext cx="9053945" cy="1126868"/>
          </a:xfrm>
        </p:spPr>
        <p:txBody>
          <a:bodyPr/>
          <a:lstStyle/>
          <a:p>
            <a:r>
              <a:rPr lang="en-US" dirty="0"/>
              <a:t>I</a:t>
            </a:r>
            <a:r>
              <a:rPr lang="lt-LT" dirty="0"/>
              <a:t>šskirtys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B3882F-C404-925B-3C21-91DB326DEF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6863" y="2313710"/>
            <a:ext cx="4679373" cy="3940350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lt-LT" dirty="0"/>
              <a:t>Pritaikėme kvartilių metodą kiekvienai imčiai, kad nustatytume išskirčių klasifikavimo ribas ir tiksliau atliktume išimčių generavimą.</a:t>
            </a:r>
          </a:p>
          <a:p>
            <a:r>
              <a:rPr lang="lt-LT" dirty="0"/>
              <a:t>Taip pat apsiskaičiavome mažiausias ir didžiausias reikšmes, kad sugeneruotume tokias išskirtis, kurios vizualiai išsiskirtų.</a:t>
            </a:r>
            <a:endParaRPr lang="en-US" dirty="0"/>
          </a:p>
        </p:txBody>
      </p:sp>
      <p:pic>
        <p:nvPicPr>
          <p:cNvPr id="5" name="Picture 4" descr="A graph of a diagram&#10;&#10;AI-generated content may be incorrect.">
            <a:extLst>
              <a:ext uri="{FF2B5EF4-FFF2-40B4-BE49-F238E27FC236}">
                <a16:creationId xmlns:a16="http://schemas.microsoft.com/office/drawing/2014/main" id="{B54AD2C0-B77C-2812-06FE-28D9740B7C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874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FBC57665-0EED-B53B-1FB3-1E066F4F6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6475" y="0"/>
            <a:ext cx="457034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07748819-AAE5-CA5F-059E-370E350C9F8D}"/>
              </a:ext>
            </a:extLst>
          </p:cNvPr>
          <p:cNvSpPr txBox="1">
            <a:spLocks/>
          </p:cNvSpPr>
          <p:nvPr/>
        </p:nvSpPr>
        <p:spPr>
          <a:xfrm>
            <a:off x="5341871" y="1502142"/>
            <a:ext cx="9053945" cy="11268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b="1" i="0" u="none" strike="noStrike" dirty="0">
                <a:solidFill>
                  <a:srgbClr val="7A003B"/>
                </a:solidFill>
                <a:effectLst/>
                <a:latin typeface="Arial" panose="020B0604020202020204" pitchFamily="34" charset="0"/>
              </a:rPr>
              <a:t>TURINYS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​</a:t>
            </a:r>
            <a:endParaRPr lang="en-LT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E3D92B2-524B-E177-F8D3-355C451E7F8A}"/>
              </a:ext>
            </a:extLst>
          </p:cNvPr>
          <p:cNvSpPr txBox="1">
            <a:spLocks/>
          </p:cNvSpPr>
          <p:nvPr/>
        </p:nvSpPr>
        <p:spPr>
          <a:xfrm>
            <a:off x="5341871" y="2543928"/>
            <a:ext cx="9053945" cy="35974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GT Walsheim Regular Oblique" charset="0"/>
                <a:ea typeface="GT Walsheim Regular Oblique" charset="0"/>
                <a:cs typeface="GT Walsheim Regular Oblique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GT Walsheim Regular Oblique" charset="0"/>
                <a:ea typeface="GT Walsheim Regular Oblique" charset="0"/>
                <a:cs typeface="GT Walsheim Regular Oblique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 Regular Oblique" charset="0"/>
                <a:ea typeface="GT Walsheim Regular Oblique" charset="0"/>
                <a:cs typeface="GT Walsheim Regular Oblique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 Regular Oblique" charset="0"/>
                <a:ea typeface="GT Walsheim Regular Oblique" charset="0"/>
                <a:cs typeface="GT Walsheim Regular Oblique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l" rtl="0" fontAlgn="base">
              <a:buClr>
                <a:schemeClr val="tx1"/>
              </a:buClr>
              <a:buFont typeface="+mj-lt"/>
              <a:buAutoNum type="arabicPeriod"/>
            </a:pPr>
            <a:r>
              <a:rPr lang="lt-LT" sz="2800" b="0" i="0" u="none" strike="noStrike" dirty="0">
                <a:solidFill>
                  <a:schemeClr val="accent5">
                    <a:lumMod val="10000"/>
                  </a:schemeClr>
                </a:solidFill>
                <a:effectLst/>
                <a:latin typeface="Arial" panose="020B0604020202020204" pitchFamily="34" charset="0"/>
              </a:rPr>
              <a:t>Skirstinio apibrėžimas ir taikymai</a:t>
            </a:r>
          </a:p>
          <a:p>
            <a:pPr marL="514350" indent="-514350" algn="l" rtl="0" fontAlgn="base">
              <a:buClr>
                <a:schemeClr val="tx1"/>
              </a:buClr>
              <a:buFont typeface="+mj-lt"/>
              <a:buAutoNum type="arabicPeriod"/>
            </a:pPr>
            <a:r>
              <a:rPr lang="lt-LT" sz="2800" b="0" i="0" u="none" strike="noStrike" dirty="0">
                <a:solidFill>
                  <a:schemeClr val="accent5">
                    <a:lumMod val="10000"/>
                  </a:schemeClr>
                </a:solidFill>
                <a:effectLst/>
                <a:latin typeface="Arial" panose="020B0604020202020204" pitchFamily="34" charset="0"/>
              </a:rPr>
              <a:t>Parametrų įvertinių skaičiavimas</a:t>
            </a:r>
          </a:p>
          <a:p>
            <a:pPr marL="514350" indent="-514350" algn="l" rtl="0" fontAlgn="base">
              <a:buClr>
                <a:schemeClr val="tx1"/>
              </a:buClr>
              <a:buFont typeface="+mj-lt"/>
              <a:buAutoNum type="arabicPeriod"/>
            </a:pPr>
            <a:r>
              <a:rPr lang="lt-LT" sz="2800" dirty="0">
                <a:solidFill>
                  <a:schemeClr val="accent5">
                    <a:lumMod val="10000"/>
                  </a:schemeClr>
                </a:solidFill>
                <a:latin typeface="Arial" panose="020B0604020202020204" pitchFamily="34" charset="0"/>
              </a:rPr>
              <a:t>Išskirtys ir palyginimas su normaliuoju</a:t>
            </a:r>
          </a:p>
          <a:p>
            <a:pPr marL="514350" indent="-514350" algn="l" rtl="0" fontAlgn="base">
              <a:buClr>
                <a:schemeClr val="tx1"/>
              </a:buClr>
              <a:buFont typeface="+mj-lt"/>
              <a:buAutoNum type="arabicPeriod"/>
            </a:pPr>
            <a:r>
              <a:rPr lang="lt-LT" sz="2800" b="0" i="0" u="none" strike="noStrike" dirty="0">
                <a:solidFill>
                  <a:schemeClr val="accent5">
                    <a:lumMod val="10000"/>
                  </a:schemeClr>
                </a:solidFill>
                <a:effectLst/>
                <a:latin typeface="Arial" panose="020B0604020202020204" pitchFamily="34" charset="0"/>
              </a:rPr>
              <a:t>Taikymo pavyzdys</a:t>
            </a:r>
          </a:p>
          <a:p>
            <a:pPr marL="514350" indent="-514350" algn="l" rtl="0" fontAlgn="base">
              <a:buClr>
                <a:schemeClr val="tx1"/>
              </a:buClr>
              <a:buFont typeface="+mj-lt"/>
              <a:buAutoNum type="arabicPeriod"/>
            </a:pPr>
            <a:endParaRPr lang="en-US" sz="2800" b="0" i="0" u="none" strike="noStrike" dirty="0">
              <a:solidFill>
                <a:schemeClr val="accent5">
                  <a:lumMod val="1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426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types of numbers&#10;&#10;AI-generated content may be incorrect.">
            <a:extLst>
              <a:ext uri="{FF2B5EF4-FFF2-40B4-BE49-F238E27FC236}">
                <a16:creationId xmlns:a16="http://schemas.microsoft.com/office/drawing/2014/main" id="{F52AE97C-31E1-2242-DAE1-458D1866451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568" y="0"/>
            <a:ext cx="6858000" cy="68580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E93F54-7B7F-1D7E-3FB5-E8AEC93E5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76" y="1314510"/>
            <a:ext cx="3576408" cy="1405621"/>
          </a:xfrm>
        </p:spPr>
        <p:txBody>
          <a:bodyPr anchor="t">
            <a:normAutofit/>
          </a:bodyPr>
          <a:lstStyle/>
          <a:p>
            <a:r>
              <a:rPr lang="lt-LT" sz="3700"/>
              <a:t>Palyginimas su normaliuoju</a:t>
            </a:r>
            <a:endParaRPr lang="en-US" sz="37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6749ED6-33F6-CC66-0A57-B189C789708D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417576" y="2821131"/>
                <a:ext cx="3576408" cy="3144444"/>
              </a:xfrm>
            </p:spPr>
            <p:txBody>
              <a:bodyPr>
                <a:norm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lt-LT" sz="2000" dirty="0"/>
                  <a:t>Viena iš svarbiausių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lt-LT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lt-LT" sz="2000" b="0" i="0" smtClean="0">
                            <a:latin typeface="Cambria Math" panose="02040503050406030204" pitchFamily="18" charset="0"/>
                          </a:rPr>
                          <m:t>χ</m:t>
                        </m:r>
                      </m:e>
                      <m:sup>
                        <m:r>
                          <a:rPr lang="lt-LT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lt-LT" sz="2000" dirty="0"/>
                  <a:t> savybių yra ta, kad didėjant laisvės laipsnių skaičiui, artėjama į normalųjį skirstinį.</a:t>
                </a:r>
              </a:p>
              <a:p>
                <a:r>
                  <a:rPr lang="lt-LT" sz="2000" dirty="0"/>
                  <a:t>Tačiau mūsų parinktas laisvės laipsnių skaičius yra per mažas(5), todėl per daug asimetriškas, kad galėtume įžvelgtume panašumą su normaliuoju.</a:t>
                </a:r>
                <a:endParaRPr lang="en-US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6749ED6-33F6-CC66-0A57-B189C78970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417576" y="2821131"/>
                <a:ext cx="3576408" cy="3144444"/>
              </a:xfrm>
              <a:blipFill>
                <a:blip r:embed="rId3"/>
                <a:stretch>
                  <a:fillRect l="-1877" t="-1938" r="-3242" b="-2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3824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row of bottles of wine&#10;&#10;AI-generated content may be incorrect.">
            <a:extLst>
              <a:ext uri="{FF2B5EF4-FFF2-40B4-BE49-F238E27FC236}">
                <a16:creationId xmlns:a16="http://schemas.microsoft.com/office/drawing/2014/main" id="{A4651401-0044-C577-C61A-324E603F6D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32" y="0"/>
            <a:ext cx="12191936" cy="6858000"/>
          </a:xfrm>
          <a:noFill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8AD03A5-48AC-9450-1A28-8803FE7677A4}"/>
              </a:ext>
            </a:extLst>
          </p:cNvPr>
          <p:cNvSpPr/>
          <p:nvPr/>
        </p:nvSpPr>
        <p:spPr>
          <a:xfrm>
            <a:off x="-72736" y="6488668"/>
            <a:ext cx="12264736" cy="369332"/>
          </a:xfrm>
          <a:prstGeom prst="rect">
            <a:avLst/>
          </a:prstGeom>
          <a:solidFill>
            <a:schemeClr val="accent3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FBF803-39A3-606E-239D-838270027FB0}"/>
              </a:ext>
            </a:extLst>
          </p:cNvPr>
          <p:cNvSpPr txBox="1"/>
          <p:nvPr/>
        </p:nvSpPr>
        <p:spPr>
          <a:xfrm>
            <a:off x="8076334" y="6488668"/>
            <a:ext cx="41156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Photo by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Hermes Rivera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 </a:t>
            </a:r>
            <a:r>
              <a:rPr kumimoji="0" lang="en-US" alt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Unsplash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1ACCC8-26A1-DEEF-DD0C-42AF65F5D128}"/>
              </a:ext>
            </a:extLst>
          </p:cNvPr>
          <p:cNvSpPr txBox="1"/>
          <p:nvPr/>
        </p:nvSpPr>
        <p:spPr>
          <a:xfrm>
            <a:off x="2937163" y="2274838"/>
            <a:ext cx="62449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lt-LT" sz="7200" b="1" dirty="0"/>
              <a:t>Taikymo pavyzdys</a:t>
            </a:r>
            <a:endParaRPr 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3980424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&#10;&#10;AI-generated content may be incorrect.">
            <a:extLst>
              <a:ext uri="{FF2B5EF4-FFF2-40B4-BE49-F238E27FC236}">
                <a16:creationId xmlns:a16="http://schemas.microsoft.com/office/drawing/2014/main" id="{90FC04A9-FA42-0AF1-CE6A-7A93878797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502"/>
          <a:stretch/>
        </p:blipFill>
        <p:spPr>
          <a:xfrm>
            <a:off x="20" y="10"/>
            <a:ext cx="5820917" cy="6857990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Placeholder 3">
                <a:extLst>
                  <a:ext uri="{FF2B5EF4-FFF2-40B4-BE49-F238E27FC236}">
                    <a16:creationId xmlns:a16="http://schemas.microsoft.com/office/drawing/2014/main" id="{8210E89B-1637-7D31-9527-32641842D976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6096000" y="1268429"/>
                <a:ext cx="5483225" cy="544409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spcAft>
                    <a:spcPts val="1200"/>
                  </a:spcAft>
                  <a:buNone/>
                </a:pPr>
                <a:r>
                  <a:rPr lang="lt-LT" dirty="0"/>
                  <a:t>Nors,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lt-L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lt-LT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lt-L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lt-LT" dirty="0"/>
                  <a:t> buvo sukurtas statistiniams testams ir jiems jis dažniausiai naudojamas, tačiau galime pritaikyti jį labiau kūrybingai.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:r>
                  <a:rPr lang="lt-LT" dirty="0"/>
                  <a:t>Žinome, kad, jei duomenų skirstinys yra normalusis, tai: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lt-L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lt-LT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lt-L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lt-L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lt-L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lt-LT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num>
                        <m:den>
                          <m:sSup>
                            <m:sSupPr>
                              <m:ctrlPr>
                                <a:rPr lang="lt-L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lt-LT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lt-L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lt-LT" b="0" i="1" smtClean="0"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lt-L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lt-LT" b="0" i="1" smtClean="0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lang="lt-L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lt-L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lt-LT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lt-LT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lt-LT" dirty="0"/>
              </a:p>
              <a:p>
                <a:pPr marL="0" indent="0">
                  <a:buNone/>
                </a:pPr>
                <a:r>
                  <a:rPr lang="lt-LT" dirty="0"/>
                  <a:t>Todėl imčių dispersijas galime modeliuoti (tardami, kad numanome, kokia yra populiacijos dispersija) naudodami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lt-L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lt-LT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lt-L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lt-LT" dirty="0"/>
                  <a:t> skirstinį.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Tam </a:t>
                </a:r>
                <a:r>
                  <a:rPr lang="en-US" dirty="0" err="1"/>
                  <a:t>iliustruoti</a:t>
                </a:r>
                <a:r>
                  <a:rPr lang="lt-LT" dirty="0"/>
                  <a:t> paėmėme vyno duomenis iš Kaggle, būtent vynų pH imčių dispersijas pateikėme grafike.</a:t>
                </a:r>
                <a:endParaRPr lang="en-US" dirty="0"/>
              </a:p>
            </p:txBody>
          </p:sp>
        </mc:Choice>
        <mc:Fallback xmlns="">
          <p:sp>
            <p:nvSpPr>
              <p:cNvPr id="12" name="Text Placeholder 3">
                <a:extLst>
                  <a:ext uri="{FF2B5EF4-FFF2-40B4-BE49-F238E27FC236}">
                    <a16:creationId xmlns:a16="http://schemas.microsoft.com/office/drawing/2014/main" id="{8210E89B-1637-7D31-9527-32641842D9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6096000" y="1268429"/>
                <a:ext cx="5483225" cy="5444098"/>
              </a:xfrm>
              <a:blipFill>
                <a:blip r:embed="rId3"/>
                <a:stretch>
                  <a:fillRect l="-1669" t="-2688" b="-1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276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4B1A7-6B72-EA0E-650B-D5ACBD64F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6842"/>
            <a:ext cx="9053945" cy="745867"/>
          </a:xfrm>
        </p:spPr>
        <p:txBody>
          <a:bodyPr>
            <a:normAutofit/>
          </a:bodyPr>
          <a:lstStyle/>
          <a:p>
            <a:r>
              <a:rPr lang="lt-LT" dirty="0"/>
              <a:t>Šaltiniai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7BA1DC-64F3-BE7F-99A5-672B8E3B04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38200" y="2211068"/>
            <a:ext cx="10945091" cy="3597450"/>
          </a:xfrm>
        </p:spPr>
        <p:txBody>
          <a:bodyPr>
            <a:normAutofit fontScale="92500" lnSpcReduction="10000"/>
          </a:bodyPr>
          <a:lstStyle/>
          <a:p>
            <a:r>
              <a:rPr lang="en-US" i="1" dirty="0"/>
              <a:t>Feldman, Igor, Andrey </a:t>
            </a:r>
            <a:r>
              <a:rPr lang="en-US" i="1" dirty="0" err="1"/>
              <a:t>Rzhetsky</a:t>
            </a:r>
            <a:r>
              <a:rPr lang="en-US" i="1" dirty="0"/>
              <a:t>, and Dennis </a:t>
            </a:r>
            <a:r>
              <a:rPr lang="en-US" i="1" dirty="0" err="1"/>
              <a:t>Vitkup</a:t>
            </a:r>
            <a:r>
              <a:rPr lang="en-US" i="1" dirty="0"/>
              <a:t>. 2008. “Network Properties of Genes Harboring</a:t>
            </a:r>
            <a:r>
              <a:rPr lang="lt-LT" i="1" dirty="0"/>
              <a:t> </a:t>
            </a:r>
            <a:r>
              <a:rPr lang="en-US" i="1" dirty="0"/>
              <a:t>Inherited Disease Mutations.” Proc. Natl. Acad. Sci. U. S. A. 105 (11): 4323–28.</a:t>
            </a:r>
            <a:endParaRPr lang="lt-LT" i="1" dirty="0"/>
          </a:p>
          <a:p>
            <a:endParaRPr lang="en-US" i="1" dirty="0"/>
          </a:p>
          <a:p>
            <a:r>
              <a:rPr lang="en-US" i="1" dirty="0" err="1"/>
              <a:t>Kruopis</a:t>
            </a:r>
            <a:r>
              <a:rPr lang="en-US" i="1" dirty="0"/>
              <a:t>, J. 1977. </a:t>
            </a:r>
            <a:r>
              <a:rPr lang="en-US" i="1" dirty="0" err="1"/>
              <a:t>Matematin</a:t>
            </a:r>
            <a:r>
              <a:rPr lang="lt-LT" i="1" dirty="0"/>
              <a:t>ė</a:t>
            </a:r>
            <a:r>
              <a:rPr lang="en-US" i="1" dirty="0"/>
              <a:t> </a:t>
            </a:r>
            <a:r>
              <a:rPr lang="en-US" i="1" dirty="0" err="1"/>
              <a:t>Statistika</a:t>
            </a:r>
            <a:r>
              <a:rPr lang="en-US" i="1" dirty="0"/>
              <a:t>. 2nd ed. </a:t>
            </a:r>
            <a:r>
              <a:rPr lang="en-US" i="1" dirty="0" err="1"/>
              <a:t>Mokslo</a:t>
            </a:r>
            <a:r>
              <a:rPr lang="en-US" i="1" dirty="0"/>
              <a:t> </a:t>
            </a:r>
            <a:r>
              <a:rPr lang="en-US" i="1" dirty="0" err="1"/>
              <a:t>ir</a:t>
            </a:r>
            <a:r>
              <a:rPr lang="en-US" i="1" dirty="0"/>
              <a:t> </a:t>
            </a:r>
            <a:r>
              <a:rPr lang="en-US" i="1" dirty="0" err="1"/>
              <a:t>enciklopedij</a:t>
            </a:r>
            <a:r>
              <a:rPr lang="lt-LT" i="1" dirty="0"/>
              <a:t>ų</a:t>
            </a:r>
            <a:r>
              <a:rPr lang="en-US" i="1" dirty="0"/>
              <a:t> </a:t>
            </a:r>
            <a:r>
              <a:rPr lang="en-US" i="1" dirty="0" err="1"/>
              <a:t>leidykla</a:t>
            </a:r>
            <a:r>
              <a:rPr lang="en-US" i="1" dirty="0"/>
              <a:t>.</a:t>
            </a:r>
            <a:endParaRPr lang="lt-LT" i="1" dirty="0"/>
          </a:p>
          <a:p>
            <a:endParaRPr lang="en-US" i="1" dirty="0"/>
          </a:p>
          <a:p>
            <a:r>
              <a:rPr lang="en-US" i="1" dirty="0"/>
              <a:t>Zheng, Bang Quan, and Peter M. Bentler. 2024. “Enhancing Model Fit Evaluation in SEM: Practical Tips</a:t>
            </a:r>
            <a:r>
              <a:rPr lang="lt-LT" i="1" dirty="0"/>
              <a:t> </a:t>
            </a:r>
            <a:r>
              <a:rPr lang="en-US" i="1" dirty="0"/>
              <a:t>for Optimizing Chi-Square Tests.” https://arxiv.org/abs/2308.13939</a:t>
            </a:r>
          </a:p>
        </p:txBody>
      </p:sp>
    </p:spTree>
    <p:extLst>
      <p:ext uri="{BB962C8B-B14F-4D97-AF65-F5344CB8AC3E}">
        <p14:creationId xmlns:p14="http://schemas.microsoft.com/office/powerpoint/2010/main" val="1582122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79B8032A-B774-B427-3892-5B5B3465F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0391" y="0"/>
            <a:ext cx="12192000" cy="6858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67A176-7AE8-30CD-5D75-7B43BE0AB251}"/>
              </a:ext>
            </a:extLst>
          </p:cNvPr>
          <p:cNvSpPr/>
          <p:nvPr/>
        </p:nvSpPr>
        <p:spPr>
          <a:xfrm>
            <a:off x="-10391" y="0"/>
            <a:ext cx="12202391" cy="6858000"/>
          </a:xfrm>
          <a:prstGeom prst="rect">
            <a:avLst/>
          </a:prstGeom>
          <a:solidFill>
            <a:srgbClr val="E03357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D2051F-EB5F-AF63-AB77-2A9D620E2E15}"/>
              </a:ext>
            </a:extLst>
          </p:cNvPr>
          <p:cNvSpPr txBox="1"/>
          <p:nvPr/>
        </p:nvSpPr>
        <p:spPr>
          <a:xfrm>
            <a:off x="1409700" y="2274838"/>
            <a:ext cx="93518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fontAlgn="base">
              <a:buClr>
                <a:schemeClr val="tx1"/>
              </a:buClr>
            </a:pPr>
            <a:r>
              <a:rPr lang="lt-LT" sz="72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Skirstinio apibrėžimas ir taikymai</a:t>
            </a:r>
          </a:p>
        </p:txBody>
      </p:sp>
    </p:spTree>
    <p:extLst>
      <p:ext uri="{BB962C8B-B14F-4D97-AF65-F5344CB8AC3E}">
        <p14:creationId xmlns:p14="http://schemas.microsoft.com/office/powerpoint/2010/main" val="115241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Title 1">
            <a:extLst>
              <a:ext uri="{FF2B5EF4-FFF2-40B4-BE49-F238E27FC236}">
                <a16:creationId xmlns:a16="http://schemas.microsoft.com/office/drawing/2014/main" id="{C50D5437-8EC9-9C2A-7B6D-98678E110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6591" y="1392063"/>
            <a:ext cx="6796209" cy="121692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Skirstinio</a:t>
            </a:r>
            <a:r>
              <a:rPr lang="en-US" dirty="0"/>
              <a:t> </a:t>
            </a:r>
            <a:r>
              <a:rPr lang="en-US" dirty="0" err="1"/>
              <a:t>atradimo</a:t>
            </a:r>
            <a:r>
              <a:rPr lang="en-US" dirty="0"/>
              <a:t> </a:t>
            </a:r>
            <a:r>
              <a:rPr lang="en-US" dirty="0" err="1"/>
              <a:t>istorija</a:t>
            </a:r>
            <a:endParaRPr lang="en-US" dirty="0"/>
          </a:p>
        </p:txBody>
      </p:sp>
      <p:sp>
        <p:nvSpPr>
          <p:cNvPr id="1033" name="Text Placeholder 2">
            <a:extLst>
              <a:ext uri="{FF2B5EF4-FFF2-40B4-BE49-F238E27FC236}">
                <a16:creationId xmlns:a16="http://schemas.microsoft.com/office/drawing/2014/main" id="{2629DD5C-6656-439A-679B-BB0500A1C0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76568" y="2909455"/>
            <a:ext cx="6796088" cy="3178897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lt-LT" dirty="0"/>
              <a:t>Pirmąjį kartą šį skirstinį atrado Frederikas Robertas Helmertas 1875-6 metais, tyrinėdamas normalių imčių dispersijų pasiskirsymą.</a:t>
            </a:r>
          </a:p>
          <a:p>
            <a:r>
              <a:rPr lang="lt-LT" dirty="0"/>
              <a:t>Vėliau šį skirstinį nepriklausomai atrado Karlas Pirsonas (angl. Karl Pearson), nagrinėdamas suderinamumo testą.</a:t>
            </a:r>
            <a:endParaRPr lang="en-US" dirty="0"/>
          </a:p>
        </p:txBody>
      </p:sp>
      <p:pic>
        <p:nvPicPr>
          <p:cNvPr id="1026" name="Picture 2" descr="Karl Pearson - Wikipedia">
            <a:extLst>
              <a:ext uri="{FF2B5EF4-FFF2-40B4-BE49-F238E27FC236}">
                <a16:creationId xmlns:a16="http://schemas.microsoft.com/office/drawing/2014/main" id="{E84A62CA-90E7-B11E-F590-A1D06FF3B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2" r="23416" b="-2"/>
          <a:stretch/>
        </p:blipFill>
        <p:spPr bwMode="auto">
          <a:xfrm>
            <a:off x="20" y="7938"/>
            <a:ext cx="3035280" cy="6842125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434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04F6A52-6C76-AD9A-D110-3C72CC787BB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lt-L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lt-LT" b="1" i="1" smtClean="0">
                            <a:latin typeface="Cambria Math" panose="02040503050406030204" pitchFamily="18" charset="0"/>
                          </a:rPr>
                          <m:t>𝝌</m:t>
                        </m:r>
                      </m:e>
                      <m:sup>
                        <m:r>
                          <a:rPr lang="lt-LT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lt-LT" b="0" dirty="0">
                    <a:latin typeface="+mj-lt"/>
                    <a:ea typeface="Cambria Math" panose="02040503050406030204" pitchFamily="18" charset="0"/>
                  </a:rPr>
                  <a:t> apibrėžimas ir taikymas</a:t>
                </a:r>
                <a:endParaRPr lang="en-LT" b="0" dirty="0">
                  <a:latin typeface="+mj-lt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04F6A52-6C76-AD9A-D110-3C72CC787B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t="-16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207CB53-C0DD-F1C5-B6AB-698532B1D4C3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lt-LT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lt-LT" sz="28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lt-LT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lt-LT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lt-LT" sz="28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lt-LT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lt-LT" sz="2800" dirty="0"/>
                  <a:t> atsitiktinį dydyį gauname susumavę </a:t>
                </a:r>
                <a:r>
                  <a:rPr lang="lt-LT" sz="2800" i="1" dirty="0"/>
                  <a:t>k</a:t>
                </a:r>
                <a:r>
                  <a:rPr lang="lt-LT" sz="2800" dirty="0"/>
                  <a:t> standartinių noramliųjų a.d., pakeltų kvadratu.</a:t>
                </a:r>
              </a:p>
              <a:p>
                <a:endParaRPr lang="lt-LT" sz="2800" dirty="0"/>
              </a:p>
              <a:p>
                <a:r>
                  <a:rPr lang="lt-LT" sz="2800" dirty="0"/>
                  <a:t>Tai yra: atsitiktinių dydžių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lt-LT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lt-LT" sz="2800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lt-LT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lt-LT" sz="28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lt-LT" sz="28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lt-LT" sz="2800" b="0" i="1" smtClean="0">
                        <a:latin typeface="Cambria Math" panose="02040503050406030204" pitchFamily="18" charset="0"/>
                      </a:rPr>
                      <m:t>(0,1)</m:t>
                    </m:r>
                  </m:oMath>
                </a14:m>
                <a:r>
                  <a:rPr lang="lt-LT" sz="2800" dirty="0"/>
                  <a:t> kvadratų suma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lt-LT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sz="280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lt-LT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Sup>
                          <m:sSubSupPr>
                            <m:ctrlPr>
                              <a:rPr lang="lt-LT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lt-LT" sz="2800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lt-LT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lt-LT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lt-LT" sz="2800" dirty="0"/>
                  <a:t> yra atsitiktinis dydis, sekantis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lt-LT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lt-LT" sz="28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lt-LT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lt-LT" sz="2800" dirty="0"/>
                  <a:t> skirstinį su k laisvės laipsnių.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207CB53-C0DD-F1C5-B6AB-698532B1D4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blipFill>
                <a:blip r:embed="rId3"/>
                <a:stretch>
                  <a:fillRect l="-1414" t="-2881" r="-17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0377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E30A7-71C5-6421-7823-EA1D9F2E5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Tankio ir pasiskirsymo funkcijos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73DBABE-209B-31EF-C0E2-04D339E6AEA4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5493327" y="2664804"/>
                <a:ext cx="4502727" cy="3777559"/>
              </a:xfrm>
            </p:spPr>
            <p:txBody>
              <a:bodyPr>
                <a:normAutofit/>
              </a:bodyPr>
              <a:lstStyle/>
              <a:p>
                <a:r>
                  <a:rPr lang="lt-LT" b="1" dirty="0"/>
                  <a:t>Pasiskirstymo funkcija</a:t>
                </a:r>
              </a:p>
              <a:p>
                <a:endParaRPr lang="lt-LT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lt-LT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lt-LT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d>
                            <m:dPr>
                              <m:ctrlPr>
                                <a:rPr lang="lt-LT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lt-L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lt-LT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lt-L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lt-LT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f>
                                <m:fPr>
                                  <m:ctrlPr>
                                    <a:rPr lang="lt-L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lt-LT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lt-L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lt-LT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r>
                            <a:rPr lang="lt-LT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lt-LT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lt-LT" b="0" i="0" smtClean="0"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num>
                            <m:den>
                              <m:r>
                                <a:rPr lang="lt-L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lt-L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lt-LT" dirty="0"/>
              </a:p>
              <a:p>
                <a:endParaRPr lang="lt-LT" b="1" dirty="0"/>
              </a:p>
              <a:p>
                <a:r>
                  <a:rPr lang="lt-LT" sz="1900" dirty="0"/>
                  <a:t>Čia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lt-LT" sz="1900" b="0" i="0" smtClean="0">
                        <a:latin typeface="Cambria Math" panose="02040503050406030204" pitchFamily="18" charset="0"/>
                      </a:rPr>
                      <m:t>γ</m:t>
                    </m:r>
                    <m:d>
                      <m:dPr>
                        <m:ctrlPr>
                          <a:rPr lang="lt-LT" sz="190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lt-LT" sz="1900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lt-LT" sz="1900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lt-LT" sz="1900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lt-LT" sz="1900" i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lt-LT" sz="19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lt-LT" sz="1900" dirty="0"/>
                  <a:t>- apatinė nepilnutinė gama funkcija.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73DBABE-209B-31EF-C0E2-04D339E6AE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5493327" y="2664804"/>
                <a:ext cx="4502727" cy="3777559"/>
              </a:xfrm>
              <a:blipFill>
                <a:blip r:embed="rId2"/>
                <a:stretch>
                  <a:fillRect l="-2436" t="-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C55CDD50-9245-DBB3-8B3F-B6528BEE097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0600" y="2664805"/>
                <a:ext cx="4502727" cy="359745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None/>
                  <a:defRPr sz="2600" kern="1200">
                    <a:solidFill>
                      <a:schemeClr val="tx1"/>
                    </a:solidFill>
                    <a:latin typeface="Arial" charset="0"/>
                    <a:ea typeface="Arial" charset="0"/>
                    <a:cs typeface="Arial" charset="0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2000" kern="1200">
                    <a:solidFill>
                      <a:schemeClr val="bg1">
                        <a:lumMod val="50000"/>
                      </a:schemeClr>
                    </a:solidFill>
                    <a:latin typeface="GT Walsheim Regular Oblique" charset="0"/>
                    <a:ea typeface="GT Walsheim Regular Oblique" charset="0"/>
                    <a:cs typeface="GT Walsheim Regular Oblique" charset="0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800" kern="1200">
                    <a:solidFill>
                      <a:schemeClr val="bg1">
                        <a:lumMod val="50000"/>
                      </a:schemeClr>
                    </a:solidFill>
                    <a:latin typeface="GT Walsheim Regular Oblique" charset="0"/>
                    <a:ea typeface="GT Walsheim Regular Oblique" charset="0"/>
                    <a:cs typeface="GT Walsheim Regular Oblique" charset="0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bg1">
                        <a:lumMod val="50000"/>
                      </a:schemeClr>
                    </a:solidFill>
                    <a:latin typeface="GT Walsheim Regular Oblique" charset="0"/>
                    <a:ea typeface="GT Walsheim Regular Oblique" charset="0"/>
                    <a:cs typeface="GT Walsheim Regular Oblique" charset="0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None/>
                  <a:defRPr sz="1600" kern="1200">
                    <a:solidFill>
                      <a:schemeClr val="bg1">
                        <a:lumMod val="50000"/>
                      </a:schemeClr>
                    </a:solidFill>
                    <a:latin typeface="GT Walsheim Regular Oblique" charset="0"/>
                    <a:ea typeface="GT Walsheim Regular Oblique" charset="0"/>
                    <a:cs typeface="GT Walsheim Regular Oblique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lt-LT" b="1" dirty="0"/>
                  <a:t>Tankio funkcija</a:t>
                </a:r>
              </a:p>
              <a:p>
                <a:endParaRPr lang="lt-LT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lt-LT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lt-LT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lt-L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lt-L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lt-LT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lt-L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lt-LT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lt-LT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lt-LT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lt-L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lt-L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lt-LT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num>
                                <m:den>
                                  <m:r>
                                    <a:rPr lang="lt-L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m:rPr>
                              <m:lit/>
                            </m:rPr>
                            <a:rPr lang="lt-L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sSup>
                            <m:sSupPr>
                              <m:ctrlPr>
                                <a:rPr lang="lt-LT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lt-L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lt-L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lt-LT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lt-L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m:rPr>
                              <m:sty m:val="p"/>
                            </m:rPr>
                            <a:rPr lang="lt-LT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lt-L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lt-L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lt-LT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lt-LT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den>
                      </m:f>
                      <m:sSub>
                        <m:sSubPr>
                          <m:ctrlPr>
                            <a:rPr lang="lt-LT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lt-LT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b>
                          <m:d>
                            <m:dPr>
                              <m:ctrlPr>
                                <a:rPr lang="lt-LT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lt-LT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lt-LT" b="1" i="1" smtClean="0">
                                  <a:latin typeface="Cambria Math" panose="02040503050406030204" pitchFamily="18" charset="0"/>
                                </a:rPr>
                                <m:t>,+∞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lt-LT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lt-LT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lt-LT" b="1" dirty="0"/>
              </a:p>
              <a:p>
                <a:endParaRPr lang="lt-LT" sz="1900" dirty="0"/>
              </a:p>
              <a:p>
                <a:r>
                  <a:rPr lang="lt-LT" sz="1900" dirty="0"/>
                  <a:t>Čia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lt-LT" sz="1900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lt-LT" sz="19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lt-LT" sz="19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lt-LT" sz="19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lt-LT" sz="1900" dirty="0"/>
                  <a:t> – Oilerio gama funkcija.</a:t>
                </a:r>
              </a:p>
              <a:p>
                <a:r>
                  <a:rPr lang="lt-LT" sz="1900" dirty="0"/>
                  <a:t>O funkcija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lt-LT" sz="19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lt-LT" sz="19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  <m:sub>
                        <m:d>
                          <m:dPr>
                            <m:ctrlPr>
                              <a:rPr lang="lt-LT" sz="19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lt-LT" sz="1900" b="0" i="1" smtClean="0">
                                <a:latin typeface="Cambria Math" panose="02040503050406030204" pitchFamily="18" charset="0"/>
                              </a:rPr>
                              <m:t>0,+∞</m:t>
                            </m:r>
                          </m:e>
                        </m:d>
                      </m:sub>
                    </m:sSub>
                    <m:r>
                      <a:rPr lang="lt-LT" sz="19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lt-LT" sz="19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lt-LT" sz="19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lt-LT" sz="1900" b="1" dirty="0"/>
                  <a:t> </a:t>
                </a:r>
                <a:r>
                  <a:rPr lang="lt-LT" sz="1900" dirty="0"/>
                  <a:t>– indikatorinė funkcija</a:t>
                </a:r>
                <a:endParaRPr lang="lt-LT" sz="1900" b="1" dirty="0"/>
              </a:p>
            </p:txBody>
          </p:sp>
        </mc:Choice>
        <mc:Fallback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C55CDD50-9245-DBB3-8B3F-B6528BEE09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2664805"/>
                <a:ext cx="4502727" cy="3597450"/>
              </a:xfrm>
              <a:prstGeom prst="rect">
                <a:avLst/>
              </a:prstGeom>
              <a:blipFill>
                <a:blip r:embed="rId3"/>
                <a:stretch>
                  <a:fillRect l="-2439" t="-3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6738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222FC-3CCC-0A44-1F76-10272CE43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Skaitinės charakteristikos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2EAB124-7D64-4C5F-64C4-9D15A610A69D}"/>
                  </a:ext>
                </a:extLst>
              </p:cNvPr>
              <p:cNvSpPr>
                <a:spLocks noGrp="1"/>
              </p:cNvSpPr>
              <p:nvPr>
                <p:ph type="body" sz="quarter" idx="12"/>
              </p:nvPr>
            </p:nvSpPr>
            <p:spPr>
              <a:xfrm>
                <a:off x="838201" y="2512405"/>
                <a:ext cx="5354782" cy="2298586"/>
              </a:xfrm>
            </p:spPr>
            <p:txBody>
              <a:bodyPr>
                <a:normAutofit/>
              </a:bodyPr>
              <a:lstStyle/>
              <a:p>
                <a:r>
                  <a:rPr lang="lt-LT" dirty="0"/>
                  <a:t>Vidurkis: </a:t>
                </a:r>
                <a14:m>
                  <m:oMath xmlns:m="http://schemas.openxmlformats.org/officeDocument/2006/math">
                    <m:r>
                      <a:rPr lang="lt-LT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lt-L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lt-LT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lt-LT" dirty="0"/>
              </a:p>
              <a:p>
                <a:r>
                  <a:rPr lang="lt-LT" dirty="0"/>
                  <a:t>Dispersija: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lt-L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lt-LT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lt-L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lt-LT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lt-LT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lt-LT" dirty="0"/>
              </a:p>
              <a:p>
                <a:r>
                  <a:rPr lang="lt-LT" dirty="0"/>
                  <a:t>Asimetrijos koeficientas: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lt-L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lt-LT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lt-L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lt-LT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lt-L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lt-L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lt-LT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lt-LT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rad>
                      </m:den>
                    </m:f>
                  </m:oMath>
                </a14:m>
                <a:endParaRPr lang="lt-LT" dirty="0"/>
              </a:p>
              <a:p>
                <a:r>
                  <a:rPr lang="lt-LT" dirty="0"/>
                  <a:t>Eksceso koeficientas: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lt-L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lt-LT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lt-L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lt-LT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lt-L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lt-LT" b="0" i="1" smtClean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m:rPr>
                            <m:lit/>
                          </m:rPr>
                          <a:rPr lang="lt-LT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lt-L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22EAB124-7D64-4C5F-64C4-9D15A610A6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2"/>
              </p:nvPr>
            </p:nvSpPr>
            <p:spPr>
              <a:xfrm>
                <a:off x="838201" y="2512405"/>
                <a:ext cx="5354782" cy="2298586"/>
              </a:xfrm>
              <a:blipFill>
                <a:blip r:embed="rId2"/>
                <a:stretch>
                  <a:fillRect l="-2050" t="-42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3293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B8A96-2852-C24A-760C-2B4C2861F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0122" y="1516752"/>
            <a:ext cx="7482287" cy="634166"/>
          </a:xfrm>
        </p:spPr>
        <p:txBody>
          <a:bodyPr>
            <a:normAutofit fontScale="90000"/>
          </a:bodyPr>
          <a:lstStyle/>
          <a:p>
            <a:r>
              <a:rPr lang="lt-LT" dirty="0">
                <a:latin typeface="+mj-lt"/>
                <a:ea typeface="Cambria Math" panose="02040503050406030204" pitchFamily="18" charset="0"/>
              </a:rPr>
              <a:t>Dažniausi taikymo pavyzdžiai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F26922D-1090-C3DE-FA07-06E894880658}"/>
                  </a:ext>
                </a:extLst>
              </p:cNvPr>
              <p:cNvSpPr>
                <a:spLocks noGrp="1"/>
              </p:cNvSpPr>
              <p:nvPr>
                <p:ph type="body" sz="quarter" idx="14"/>
              </p:nvPr>
            </p:nvSpPr>
            <p:spPr>
              <a:xfrm>
                <a:off x="3480122" y="3148448"/>
                <a:ext cx="4094573" cy="3002970"/>
              </a:xfrm>
            </p:spPr>
            <p:txBody>
              <a:bodyPr>
                <a:normAutofit lnSpcReduction="10000"/>
              </a:bodyPr>
              <a:lstStyle/>
              <a:p>
                <a:pPr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lt-LT" sz="2800" b="1" i="1" smtClean="0">
                        <a:latin typeface="Cambria Math" panose="02040503050406030204" pitchFamily="18" charset="0"/>
                      </a:rPr>
                      <m:t>𝝌</m:t>
                    </m:r>
                    <m:r>
                      <a:rPr lang="lt-LT" sz="2800" b="1" i="1" smtClean="0">
                        <a:latin typeface="Cambria Math" panose="02040503050406030204" pitchFamily="18" charset="0"/>
                      </a:rPr>
                      <m:t>^</m:t>
                    </m:r>
                    <m:r>
                      <a:rPr lang="lt-LT" sz="2800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lt-LT" sz="2800" b="1" dirty="0"/>
                  <a:t> nepriklausomumo testas</a:t>
                </a:r>
                <a:endParaRPr lang="en-US" sz="2800" b="1" dirty="0"/>
              </a:p>
              <a:p>
                <a:r>
                  <a:rPr lang="lt-LT" sz="2000" dirty="0"/>
                  <a:t>Tyrėjai testą naudoja lyginti tam tikrų genų savybių (pvz., genomo turinio, mutacijų dažnio ir kt. ) pasiskirstymą skirtingose kategorijose (pvz., ligų genai, būtini genai, tam tikroje chromosomoje esantys genai ir kt.)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DF26922D-1090-C3DE-FA07-06E8948806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4"/>
              </p:nvPr>
            </p:nvSpPr>
            <p:spPr>
              <a:xfrm>
                <a:off x="3480122" y="3148448"/>
                <a:ext cx="4094573" cy="3002970"/>
              </a:xfrm>
              <a:blipFill>
                <a:blip r:embed="rId2"/>
                <a:stretch>
                  <a:fillRect l="-3125" t="-4868" r="-2679" b="-1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Placeholder 9" descr="A blue spiral on a black background&#10;&#10;AI-generated content may be incorrect.">
            <a:extLst>
              <a:ext uri="{FF2B5EF4-FFF2-40B4-BE49-F238E27FC236}">
                <a16:creationId xmlns:a16="http://schemas.microsoft.com/office/drawing/2014/main" id="{BEEE2062-6DD1-E5CA-4D81-117CAC952C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28" r="15228"/>
          <a:stretch>
            <a:fillRect/>
          </a:stretch>
        </p:blipFill>
        <p:spPr/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09FA18A8-9CEC-4CA9-C9A5-A81C82C718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09491"/>
            <a:ext cx="319000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Photo by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Marcus Ganahl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on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5"/>
              </a:rPr>
              <a:t>Unsplash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62CDA4-8CC9-A072-9E9B-E719636A2F30}"/>
              </a:ext>
            </a:extLst>
          </p:cNvPr>
          <p:cNvSpPr/>
          <p:nvPr/>
        </p:nvSpPr>
        <p:spPr>
          <a:xfrm>
            <a:off x="3480122" y="2785197"/>
            <a:ext cx="1060427" cy="18703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AA116A9F-7EBE-AED0-F7EF-01E380C78A9B}"/>
              </a:ext>
            </a:extLst>
          </p:cNvPr>
          <p:cNvSpPr txBox="1">
            <a:spLocks/>
          </p:cNvSpPr>
          <p:nvPr/>
        </p:nvSpPr>
        <p:spPr>
          <a:xfrm>
            <a:off x="7726817" y="3148446"/>
            <a:ext cx="4094573" cy="3178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6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bg1">
                    <a:lumMod val="50000"/>
                  </a:schemeClr>
                </a:solidFill>
                <a:latin typeface="GT Walsheim Regular Oblique" charset="0"/>
                <a:ea typeface="GT Walsheim Regular Oblique" charset="0"/>
                <a:cs typeface="GT Walsheim Regular Oblique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GT Walsheim Regular Oblique" charset="0"/>
                <a:ea typeface="GT Walsheim Regular Oblique" charset="0"/>
                <a:cs typeface="GT Walsheim Regular Oblique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 Regular Oblique" charset="0"/>
                <a:ea typeface="GT Walsheim Regular Oblique" charset="0"/>
                <a:cs typeface="GT Walsheim Regular Oblique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bg1">
                    <a:lumMod val="50000"/>
                  </a:schemeClr>
                </a:solidFill>
                <a:latin typeface="GT Walsheim Regular Oblique" charset="0"/>
                <a:ea typeface="GT Walsheim Regular Oblique" charset="0"/>
                <a:cs typeface="GT Walsheim Regular Oblique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sz="2800" b="1" dirty="0"/>
              <a:t>Suderinamumo testas</a:t>
            </a:r>
            <a:endParaRPr lang="en-US" sz="2800" b="1" dirty="0"/>
          </a:p>
          <a:p>
            <a:r>
              <a:rPr lang="lt-LT" sz="2000" dirty="0"/>
              <a:t>Šį testą galima taikyti SEM</a:t>
            </a:r>
            <a:r>
              <a:rPr lang="en-US" sz="2000" dirty="0"/>
              <a:t> </a:t>
            </a:r>
            <a:r>
              <a:rPr lang="lt-LT" sz="2000" dirty="0"/>
              <a:t>modelių įvertinimui.</a:t>
            </a:r>
            <a:endParaRPr lang="en-US" sz="2000" dirty="0"/>
          </a:p>
          <a:p>
            <a:r>
              <a:rPr lang="lt-LT" sz="2000" dirty="0"/>
              <a:t>Jie yra plačiai naudojami socialinių mokslų srityse, modeliuojant labai abstrakčius objektus tokius, kaip idelogija, demokratija ar tolerancija</a:t>
            </a:r>
            <a:r>
              <a:rPr lang="lt-LT" sz="2800" dirty="0"/>
              <a:t>.</a:t>
            </a:r>
            <a:endParaRPr lang="en-US" sz="28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4ACD10-89B6-D6A1-5347-92531E6BBDBB}"/>
              </a:ext>
            </a:extLst>
          </p:cNvPr>
          <p:cNvSpPr/>
          <p:nvPr/>
        </p:nvSpPr>
        <p:spPr>
          <a:xfrm>
            <a:off x="7726817" y="2785197"/>
            <a:ext cx="1060427" cy="18703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696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42D13EE-2183-CCC5-4AA8-FA77FB2C9EDA}"/>
              </a:ext>
            </a:extLst>
          </p:cNvPr>
          <p:cNvSpPr/>
          <p:nvPr/>
        </p:nvSpPr>
        <p:spPr>
          <a:xfrm>
            <a:off x="4535425" y="1122380"/>
            <a:ext cx="7497611" cy="470448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Placeholder 7" descr="A graph with lines and numbers&#10;&#10;AI-generated content may be incorrect.">
            <a:extLst>
              <a:ext uri="{FF2B5EF4-FFF2-40B4-BE49-F238E27FC236}">
                <a16:creationId xmlns:a16="http://schemas.microsoft.com/office/drawing/2014/main" id="{9D4E1B63-8D9A-20C7-F4C9-88AA2D7B00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7" b="4"/>
          <a:stretch/>
        </p:blipFill>
        <p:spPr>
          <a:xfrm>
            <a:off x="4694389" y="1122381"/>
            <a:ext cx="7338647" cy="4613237"/>
          </a:xfrm>
          <a:noFill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itle 2">
                <a:extLst>
                  <a:ext uri="{FF2B5EF4-FFF2-40B4-BE49-F238E27FC236}">
                    <a16:creationId xmlns:a16="http://schemas.microsoft.com/office/drawing/2014/main" id="{F20FAEA6-0BCF-F697-FE54-958127B99DD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417576" y="1314510"/>
                <a:ext cx="3576408" cy="874213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lt-LT" sz="44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lt-LT" sz="4400" b="1" i="1" smtClean="0">
                            <a:latin typeface="Cambria Math" panose="02040503050406030204" pitchFamily="18" charset="0"/>
                          </a:rPr>
                          <m:t>𝝌</m:t>
                        </m:r>
                      </m:e>
                      <m:sup>
                        <m:r>
                          <a:rPr lang="lt-LT" sz="4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lt-LT" dirty="0"/>
                  <a:t> tankis</a:t>
                </a:r>
                <a:endParaRPr lang="en-US" dirty="0"/>
              </a:p>
            </p:txBody>
          </p:sp>
        </mc:Choice>
        <mc:Fallback>
          <p:sp>
            <p:nvSpPr>
              <p:cNvPr id="13" name="Title 2">
                <a:extLst>
                  <a:ext uri="{FF2B5EF4-FFF2-40B4-BE49-F238E27FC236}">
                    <a16:creationId xmlns:a16="http://schemas.microsoft.com/office/drawing/2014/main" id="{F20FAEA6-0BCF-F697-FE54-958127B99D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17576" y="1314510"/>
                <a:ext cx="3576408" cy="874213"/>
              </a:xfrm>
              <a:blipFill>
                <a:blip r:embed="rId3"/>
                <a:stretch>
                  <a:fillRect t="-21678" b="-13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A360BCD9-38C2-538D-98FB-CAE6C446008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7576" y="2399045"/>
            <a:ext cx="3824851" cy="3513381"/>
          </a:xfrm>
        </p:spPr>
        <p:txBody>
          <a:bodyPr>
            <a:normAutofit lnSpcReduction="10000"/>
          </a:bodyPr>
          <a:lstStyle/>
          <a:p>
            <a:pPr>
              <a:spcAft>
                <a:spcPts val="1200"/>
              </a:spcAft>
            </a:pPr>
            <a:r>
              <a:rPr lang="lt-LT" dirty="0"/>
              <a:t>Didėjant laisvės laipsniui, chi kvadrato skirstinys vis labiau primena normaliąjį skirstinį. </a:t>
            </a:r>
          </a:p>
          <a:p>
            <a:r>
              <a:rPr lang="lt-LT" dirty="0"/>
              <a:t>Esant mažesniam laisvės laipsnių skaičiui, skirstinys yra labiau asimetriškas.</a:t>
            </a:r>
          </a:p>
        </p:txBody>
      </p:sp>
    </p:spTree>
    <p:extLst>
      <p:ext uri="{BB962C8B-B14F-4D97-AF65-F5344CB8AC3E}">
        <p14:creationId xmlns:p14="http://schemas.microsoft.com/office/powerpoint/2010/main" val="289019656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VU">
      <a:dk1>
        <a:srgbClr val="7A003B"/>
      </a:dk1>
      <a:lt1>
        <a:srgbClr val="FFFFFF"/>
      </a:lt1>
      <a:dk2>
        <a:srgbClr val="7A003B"/>
      </a:dk2>
      <a:lt2>
        <a:srgbClr val="FEFFFE"/>
      </a:lt2>
      <a:accent1>
        <a:srgbClr val="E03357"/>
      </a:accent1>
      <a:accent2>
        <a:srgbClr val="E2E3E2"/>
      </a:accent2>
      <a:accent3>
        <a:srgbClr val="3B3C3A"/>
      </a:accent3>
      <a:accent4>
        <a:srgbClr val="989998"/>
      </a:accent4>
      <a:accent5>
        <a:srgbClr val="D5D5D5"/>
      </a:accent5>
      <a:accent6>
        <a:srgbClr val="797979"/>
      </a:accent6>
      <a:hlink>
        <a:srgbClr val="E03357"/>
      </a:hlink>
      <a:folHlink>
        <a:srgbClr val="E2E3E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istatymas su polichrominiu logotipu">
  <a:themeElements>
    <a:clrScheme name="Custom 1">
      <a:dk1>
        <a:srgbClr val="000000"/>
      </a:dk1>
      <a:lt1>
        <a:srgbClr val="FFFFFF"/>
      </a:lt1>
      <a:dk2>
        <a:srgbClr val="404040"/>
      </a:dk2>
      <a:lt2>
        <a:srgbClr val="FEFFFE"/>
      </a:lt2>
      <a:accent1>
        <a:srgbClr val="EBDF1F"/>
      </a:accent1>
      <a:accent2>
        <a:srgbClr val="E2E3E2"/>
      </a:accent2>
      <a:accent3>
        <a:srgbClr val="3B3C3A"/>
      </a:accent3>
      <a:accent4>
        <a:srgbClr val="989998"/>
      </a:accent4>
      <a:accent5>
        <a:srgbClr val="D5D5D5"/>
      </a:accent5>
      <a:accent6>
        <a:srgbClr val="797979"/>
      </a:accent6>
      <a:hlink>
        <a:srgbClr val="EBDF1F"/>
      </a:hlink>
      <a:folHlink>
        <a:srgbClr val="E2E3E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Custom Design">
  <a:themeElements>
    <a:clrScheme name="VU">
      <a:dk1>
        <a:srgbClr val="7A003B"/>
      </a:dk1>
      <a:lt1>
        <a:srgbClr val="FFFFFF"/>
      </a:lt1>
      <a:dk2>
        <a:srgbClr val="7A003B"/>
      </a:dk2>
      <a:lt2>
        <a:srgbClr val="FEFFFE"/>
      </a:lt2>
      <a:accent1>
        <a:srgbClr val="E03357"/>
      </a:accent1>
      <a:accent2>
        <a:srgbClr val="E2E3E2"/>
      </a:accent2>
      <a:accent3>
        <a:srgbClr val="3B3C3A"/>
      </a:accent3>
      <a:accent4>
        <a:srgbClr val="989998"/>
      </a:accent4>
      <a:accent5>
        <a:srgbClr val="D5D5D5"/>
      </a:accent5>
      <a:accent6>
        <a:srgbClr val="797979"/>
      </a:accent6>
      <a:hlink>
        <a:srgbClr val="E03357"/>
      </a:hlink>
      <a:folHlink>
        <a:srgbClr val="E2E3E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12417</TotalTime>
  <Words>827</Words>
  <Application>Microsoft Office PowerPoint</Application>
  <PresentationFormat>Widescreen</PresentationFormat>
  <Paragraphs>140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Cambria Math</vt:lpstr>
      <vt:lpstr>Consolas</vt:lpstr>
      <vt:lpstr>GT Walsheim Regular Oblique</vt:lpstr>
      <vt:lpstr>Custom Design</vt:lpstr>
      <vt:lpstr>Pristatymas su polichrominiu logotipu</vt:lpstr>
      <vt:lpstr>1_Custom Design</vt:lpstr>
      <vt:lpstr>1 laboratorinis darbas χ^2  skirstinys </vt:lpstr>
      <vt:lpstr>PowerPoint Presentation</vt:lpstr>
      <vt:lpstr>PowerPoint Presentation</vt:lpstr>
      <vt:lpstr>Skirstinio atradimo istorija</vt:lpstr>
      <vt:lpstr>χ^2 apibrėžimas ir taikymas</vt:lpstr>
      <vt:lpstr>Tankio ir pasiskirsymo funkcijos</vt:lpstr>
      <vt:lpstr>Skaitinės charakteristikos</vt:lpstr>
      <vt:lpstr>Dažniausi taikymo pavyzdžiai</vt:lpstr>
      <vt:lpstr>χ^2 tankis</vt:lpstr>
      <vt:lpstr>χ^2 kvantilių funkcija</vt:lpstr>
      <vt:lpstr>Imčių historgamos</vt:lpstr>
      <vt:lpstr>Imčių emprinės pasiskirstymo funkcijos</vt:lpstr>
      <vt:lpstr>Parametrų įvertinimas. Patikimumo intrevalas</vt:lpstr>
      <vt:lpstr>PowerPoint Presentation</vt:lpstr>
      <vt:lpstr>Rezultatai</vt:lpstr>
      <vt:lpstr>Patikimumo intervalas</vt:lpstr>
      <vt:lpstr>Išskirtys. Palyginimas su normaliuoju</vt:lpstr>
      <vt:lpstr>Kvartilių skaičiavimas. Rezultatai</vt:lpstr>
      <vt:lpstr>Išskirtys</vt:lpstr>
      <vt:lpstr>Palyginimas su normaliuoju</vt:lpstr>
      <vt:lpstr>PowerPoint Presentation</vt:lpstr>
      <vt:lpstr>PowerPoint Presentation</vt:lpstr>
      <vt:lpstr>Šaltiniai</vt:lpstr>
    </vt:vector>
  </TitlesOfParts>
  <Company>Vilniaus universitetas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Rokas Aleliūnas</dc:creator>
  <cp:lastModifiedBy>lukasjanusauskaslj@gmail.com</cp:lastModifiedBy>
  <cp:revision>113</cp:revision>
  <dcterms:created xsi:type="dcterms:W3CDTF">2017-06-28T06:49:28Z</dcterms:created>
  <dcterms:modified xsi:type="dcterms:W3CDTF">2025-03-19T06:40:18Z</dcterms:modified>
</cp:coreProperties>
</file>